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theme/themeOverride1.xml" ContentType="application/vnd.openxmlformats-officedocument.themeOverr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2.xml" ContentType="application/vnd.openxmlformats-officedocument.themeOverr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theme/themeOverride3.xml" ContentType="application/vnd.openxmlformats-officedocument.themeOverr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theme/themeOverride4.xml" ContentType="application/vnd.openxmlformats-officedocument.themeOverrid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theme/themeOverride5.xml" ContentType="application/vnd.openxmlformats-officedocument.themeOverrid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theme/themeOverride6.xml" ContentType="application/vnd.openxmlformats-officedocument.themeOverrid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notesSlides/notesSlide1.xml" ContentType="application/vnd.openxmlformats-officedocument.presentationml.notesSlid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theme/themeOverride7.xml" ContentType="application/vnd.openxmlformats-officedocument.themeOverrid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notesSlides/notesSlide2.xml" ContentType="application/vnd.openxmlformats-officedocument.presentationml.notesSlid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theme/themeOverride8.xml" ContentType="application/vnd.openxmlformats-officedocument.themeOverride+xml"/>
  <Override PartName="/ppt/notesSlides/notesSlide3.xml" ContentType="application/vnd.openxmlformats-officedocument.presentationml.notesSlid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theme/themeOverride9.xml" ContentType="application/vnd.openxmlformats-officedocument.themeOverrid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notesSlides/notesSlide4.xml" ContentType="application/vnd.openxmlformats-officedocument.presentationml.notesSlid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theme/themeOverride10.xml" ContentType="application/vnd.openxmlformats-officedocument.themeOverrid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notesSlides/notesSlide5.xml" ContentType="application/vnd.openxmlformats-officedocument.presentationml.notesSlid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theme/themeOverride11.xml" ContentType="application/vnd.openxmlformats-officedocument.themeOverride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notesSlides/notesSlide6.xml" ContentType="application/vnd.openxmlformats-officedocument.presentationml.notesSlide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theme/themeOverride12.xml" ContentType="application/vnd.openxmlformats-officedocument.themeOverride+xml"/>
  <Override PartName="/ppt/notesSlides/notesSlide7.xml" ContentType="application/vnd.openxmlformats-officedocument.presentationml.notesSlide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theme/themeOverride13.xml" ContentType="application/vnd.openxmlformats-officedocument.themeOverrid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notesSlides/notesSlide8.xml" ContentType="application/vnd.openxmlformats-officedocument.presentationml.notesSlid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theme/themeOverride14.xml" ContentType="application/vnd.openxmlformats-officedocument.themeOverrid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notesSlides/notesSlide9.xml" ContentType="application/vnd.openxmlformats-officedocument.presentationml.notesSlid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theme/themeOverride15.xml" ContentType="application/vnd.openxmlformats-officedocument.themeOverrid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notesSlides/notesSlide10.xml" ContentType="application/vnd.openxmlformats-officedocument.presentationml.notesSlid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theme/themeOverride16.xml" ContentType="application/vnd.openxmlformats-officedocument.themeOverride+xml"/>
  <Override PartName="/ppt/notesSlides/notesSlide11.xml" ContentType="application/vnd.openxmlformats-officedocument.presentationml.notesSlid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theme/themeOverride17.xml" ContentType="application/vnd.openxmlformats-officedocument.themeOverrid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notesSlides/notesSlide12.xml" ContentType="application/vnd.openxmlformats-officedocument.presentationml.notesSlid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theme/themeOverride18.xml" ContentType="application/vnd.openxmlformats-officedocument.themeOverride+xml"/>
  <Override PartName="/ppt/notesSlides/notesSlide13.xml" ContentType="application/vnd.openxmlformats-officedocument.presentationml.notesSlid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theme/themeOverride19.xml" ContentType="application/vnd.openxmlformats-officedocument.themeOverrid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notesSlides/notesSlide14.xml" ContentType="application/vnd.openxmlformats-officedocument.presentationml.notesSlid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theme/themeOverride20.xml" ContentType="application/vnd.openxmlformats-officedocument.themeOverride+xml"/>
  <Override PartName="/ppt/notesSlides/notesSlide15.xml" ContentType="application/vnd.openxmlformats-officedocument.presentationml.notesSlid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theme/themeOverride21.xml" ContentType="application/vnd.openxmlformats-officedocument.themeOverride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theme/themeOverride22.xml" ContentType="application/vnd.openxmlformats-officedocument.themeOverrid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theme/themeOverride23.xml" ContentType="application/vnd.openxmlformats-officedocument.themeOverride+xml"/>
  <Override PartName="/ppt/charts/chart39.xml" ContentType="application/vnd.openxmlformats-officedocument.drawingml.chart+xml"/>
  <Override PartName="/ppt/charts/style39.xml" ContentType="application/vnd.ms-office.chartstyle+xml"/>
  <Override PartName="/ppt/charts/colors39.xml" ContentType="application/vnd.ms-office.chartcolorstyle+xml"/>
  <Override PartName="/ppt/charts/chart40.xml" ContentType="application/vnd.openxmlformats-officedocument.drawingml.chart+xml"/>
  <Override PartName="/ppt/charts/style40.xml" ContentType="application/vnd.ms-office.chartstyle+xml"/>
  <Override PartName="/ppt/charts/colors40.xml" ContentType="application/vnd.ms-office.chartcolorstyle+xml"/>
  <Override PartName="/ppt/theme/themeOverride24.xml" ContentType="application/vnd.openxmlformats-officedocument.themeOverride+xml"/>
  <Override PartName="/ppt/charts/chart41.xml" ContentType="application/vnd.openxmlformats-officedocument.drawingml.chart+xml"/>
  <Override PartName="/ppt/charts/style41.xml" ContentType="application/vnd.ms-office.chartstyle+xml"/>
  <Override PartName="/ppt/charts/colors41.xml" ContentType="application/vnd.ms-office.chartcolorstyle+xml"/>
  <Override PartName="/ppt/theme/themeOverride25.xml" ContentType="application/vnd.openxmlformats-officedocument.themeOverride+xml"/>
  <Override PartName="/ppt/charts/chart42.xml" ContentType="application/vnd.openxmlformats-officedocument.drawingml.chart+xml"/>
  <Override PartName="/ppt/charts/style42.xml" ContentType="application/vnd.ms-office.chartstyle+xml"/>
  <Override PartName="/ppt/charts/colors42.xml" ContentType="application/vnd.ms-office.chartcolorstyle+xml"/>
  <Override PartName="/ppt/charts/chart43.xml" ContentType="application/vnd.openxmlformats-officedocument.drawingml.chart+xml"/>
  <Override PartName="/ppt/charts/style43.xml" ContentType="application/vnd.ms-office.chartstyle+xml"/>
  <Override PartName="/ppt/charts/colors43.xml" ContentType="application/vnd.ms-office.chartcolorstyle+xml"/>
  <Override PartName="/ppt/theme/themeOverride26.xml" ContentType="application/vnd.openxmlformats-officedocument.themeOverride+xml"/>
  <Override PartName="/ppt/charts/chart44.xml" ContentType="application/vnd.openxmlformats-officedocument.drawingml.chart+xml"/>
  <Override PartName="/ppt/charts/style44.xml" ContentType="application/vnd.ms-office.chartstyle+xml"/>
  <Override PartName="/ppt/charts/colors44.xml" ContentType="application/vnd.ms-office.chartcolorstyle+xml"/>
  <Override PartName="/ppt/theme/themeOverride27.xml" ContentType="application/vnd.openxmlformats-officedocument.themeOverride+xml"/>
  <Override PartName="/ppt/charts/chart45.xml" ContentType="application/vnd.openxmlformats-officedocument.drawingml.chart+xml"/>
  <Override PartName="/ppt/charts/style45.xml" ContentType="application/vnd.ms-office.chartstyle+xml"/>
  <Override PartName="/ppt/charts/colors45.xml" ContentType="application/vnd.ms-office.chartcolorstyle+xml"/>
  <Override PartName="/ppt/charts/chart46.xml" ContentType="application/vnd.openxmlformats-officedocument.drawingml.chart+xml"/>
  <Override PartName="/ppt/charts/style46.xml" ContentType="application/vnd.ms-office.chartstyle+xml"/>
  <Override PartName="/ppt/charts/colors46.xml" ContentType="application/vnd.ms-office.chartcolorstyle+xml"/>
  <Override PartName="/ppt/theme/themeOverride28.xml" ContentType="application/vnd.openxmlformats-officedocument.themeOverride+xml"/>
  <Override PartName="/ppt/charts/chart47.xml" ContentType="application/vnd.openxmlformats-officedocument.drawingml.chart+xml"/>
  <Override PartName="/ppt/charts/style47.xml" ContentType="application/vnd.ms-office.chartstyle+xml"/>
  <Override PartName="/ppt/charts/colors47.xml" ContentType="application/vnd.ms-office.chartcolorstyle+xml"/>
  <Override PartName="/ppt/charts/chart48.xml" ContentType="application/vnd.openxmlformats-officedocument.drawingml.chart+xml"/>
  <Override PartName="/ppt/charts/style48.xml" ContentType="application/vnd.ms-office.chartstyle+xml"/>
  <Override PartName="/ppt/charts/colors48.xml" ContentType="application/vnd.ms-office.chartcolorstyle+xml"/>
  <Override PartName="/ppt/theme/themeOverride29.xml" ContentType="application/vnd.openxmlformats-officedocument.themeOverride+xml"/>
  <Override PartName="/ppt/charts/chart49.xml" ContentType="application/vnd.openxmlformats-officedocument.drawingml.chart+xml"/>
  <Override PartName="/ppt/charts/style49.xml" ContentType="application/vnd.ms-office.chartstyle+xml"/>
  <Override PartName="/ppt/charts/colors49.xml" ContentType="application/vnd.ms-office.chartcolorstyle+xml"/>
  <Override PartName="/ppt/theme/themeOverride30.xml" ContentType="application/vnd.openxmlformats-officedocument.themeOverride+xml"/>
  <Override PartName="/ppt/charts/chart50.xml" ContentType="application/vnd.openxmlformats-officedocument.drawingml.chart+xml"/>
  <Override PartName="/ppt/charts/style50.xml" ContentType="application/vnd.ms-office.chartstyle+xml"/>
  <Override PartName="/ppt/charts/colors50.xml" ContentType="application/vnd.ms-office.chartcolorstyle+xml"/>
  <Override PartName="/ppt/charts/chart51.xml" ContentType="application/vnd.openxmlformats-officedocument.drawingml.chart+xml"/>
  <Override PartName="/ppt/charts/style51.xml" ContentType="application/vnd.ms-office.chartstyle+xml"/>
  <Override PartName="/ppt/charts/colors51.xml" ContentType="application/vnd.ms-office.chartcolorstyle+xml"/>
  <Override PartName="/ppt/theme/themeOverride31.xml" ContentType="application/vnd.openxmlformats-officedocument.themeOverride+xml"/>
  <Override PartName="/ppt/charts/chart52.xml" ContentType="application/vnd.openxmlformats-officedocument.drawingml.chart+xml"/>
  <Override PartName="/ppt/charts/style52.xml" ContentType="application/vnd.ms-office.chartstyle+xml"/>
  <Override PartName="/ppt/charts/colors52.xml" ContentType="application/vnd.ms-office.chartcolorstyle+xml"/>
  <Override PartName="/ppt/theme/themeOverride32.xml" ContentType="application/vnd.openxmlformats-officedocument.themeOverride+xml"/>
  <Override PartName="/ppt/charts/chart53.xml" ContentType="application/vnd.openxmlformats-officedocument.drawingml.chart+xml"/>
  <Override PartName="/ppt/charts/style53.xml" ContentType="application/vnd.ms-office.chartstyle+xml"/>
  <Override PartName="/ppt/charts/colors53.xml" ContentType="application/vnd.ms-office.chartcolorstyle+xml"/>
  <Override PartName="/ppt/charts/chart54.xml" ContentType="application/vnd.openxmlformats-officedocument.drawingml.chart+xml"/>
  <Override PartName="/ppt/charts/style54.xml" ContentType="application/vnd.ms-office.chartstyle+xml"/>
  <Override PartName="/ppt/charts/colors54.xml" ContentType="application/vnd.ms-office.chartcolorstyle+xml"/>
  <Override PartName="/ppt/theme/themeOverride33.xml" ContentType="application/vnd.openxmlformats-officedocument.themeOverride+xml"/>
  <Override PartName="/ppt/charts/chart55.xml" ContentType="application/vnd.openxmlformats-officedocument.drawingml.chart+xml"/>
  <Override PartName="/ppt/charts/style55.xml" ContentType="application/vnd.ms-office.chartstyle+xml"/>
  <Override PartName="/ppt/charts/colors55.xml" ContentType="application/vnd.ms-office.chartcolorstyle+xml"/>
  <Override PartName="/ppt/theme/themeOverride34.xml" ContentType="application/vnd.openxmlformats-officedocument.themeOverride+xml"/>
  <Override PartName="/ppt/charts/chart56.xml" ContentType="application/vnd.openxmlformats-officedocument.drawingml.chart+xml"/>
  <Override PartName="/ppt/charts/style56.xml" ContentType="application/vnd.ms-office.chartstyle+xml"/>
  <Override PartName="/ppt/charts/colors56.xml" ContentType="application/vnd.ms-office.chartcolorstyle+xml"/>
  <Override PartName="/ppt/charts/chart57.xml" ContentType="application/vnd.openxmlformats-officedocument.drawingml.chart+xml"/>
  <Override PartName="/ppt/charts/style57.xml" ContentType="application/vnd.ms-office.chartstyle+xml"/>
  <Override PartName="/ppt/charts/colors57.xml" ContentType="application/vnd.ms-office.chartcolorstyle+xml"/>
  <Override PartName="/ppt/theme/themeOverride35.xml" ContentType="application/vnd.openxmlformats-officedocument.themeOverride+xml"/>
  <Override PartName="/ppt/charts/chart58.xml" ContentType="application/vnd.openxmlformats-officedocument.drawingml.chart+xml"/>
  <Override PartName="/ppt/charts/style58.xml" ContentType="application/vnd.ms-office.chartstyle+xml"/>
  <Override PartName="/ppt/charts/colors58.xml" ContentType="application/vnd.ms-office.chartcolorstyle+xml"/>
  <Override PartName="/ppt/theme/themeOverride36.xml" ContentType="application/vnd.openxmlformats-officedocument.themeOverride+xml"/>
  <Override PartName="/ppt/charts/chart59.xml" ContentType="application/vnd.openxmlformats-officedocument.drawingml.chart+xml"/>
  <Override PartName="/ppt/charts/style59.xml" ContentType="application/vnd.ms-office.chartstyle+xml"/>
  <Override PartName="/ppt/charts/colors59.xml" ContentType="application/vnd.ms-office.chartcolorstyle+xml"/>
  <Override PartName="/ppt/charts/chart60.xml" ContentType="application/vnd.openxmlformats-officedocument.drawingml.chart+xml"/>
  <Override PartName="/ppt/charts/style60.xml" ContentType="application/vnd.ms-office.chartstyle+xml"/>
  <Override PartName="/ppt/charts/colors60.xml" ContentType="application/vnd.ms-office.chartcolorstyle+xml"/>
  <Override PartName="/ppt/theme/themeOverride37.xml" ContentType="application/vnd.openxmlformats-officedocument.themeOverride+xml"/>
  <Override PartName="/ppt/charts/chart61.xml" ContentType="application/vnd.openxmlformats-officedocument.drawingml.chart+xml"/>
  <Override PartName="/ppt/charts/style61.xml" ContentType="application/vnd.ms-office.chartstyle+xml"/>
  <Override PartName="/ppt/charts/colors61.xml" ContentType="application/vnd.ms-office.chartcolorstyle+xml"/>
  <Override PartName="/ppt/charts/chart62.xml" ContentType="application/vnd.openxmlformats-officedocument.drawingml.chart+xml"/>
  <Override PartName="/ppt/charts/style62.xml" ContentType="application/vnd.ms-office.chartstyle+xml"/>
  <Override PartName="/ppt/charts/colors62.xml" ContentType="application/vnd.ms-office.chartcolorstyle+xml"/>
  <Override PartName="/ppt/theme/themeOverride38.xml" ContentType="application/vnd.openxmlformats-officedocument.themeOverride+xml"/>
  <Override PartName="/ppt/charts/chart63.xml" ContentType="application/vnd.openxmlformats-officedocument.drawingml.chart+xml"/>
  <Override PartName="/ppt/charts/style63.xml" ContentType="application/vnd.ms-office.chartstyle+xml"/>
  <Override PartName="/ppt/charts/colors63.xml" ContentType="application/vnd.ms-office.chartcolorstyle+xml"/>
  <Override PartName="/ppt/theme/themeOverride39.xml" ContentType="application/vnd.openxmlformats-officedocument.themeOverride+xml"/>
  <Override PartName="/ppt/charts/chart64.xml" ContentType="application/vnd.openxmlformats-officedocument.drawingml.chart+xml"/>
  <Override PartName="/ppt/charts/style64.xml" ContentType="application/vnd.ms-office.chartstyle+xml"/>
  <Override PartName="/ppt/charts/colors64.xml" ContentType="application/vnd.ms-office.chartcolorstyle+xml"/>
  <Override PartName="/ppt/charts/chart65.xml" ContentType="application/vnd.openxmlformats-officedocument.drawingml.chart+xml"/>
  <Override PartName="/ppt/charts/style65.xml" ContentType="application/vnd.ms-office.chartstyle+xml"/>
  <Override PartName="/ppt/charts/colors65.xml" ContentType="application/vnd.ms-office.chartcolorstyle+xml"/>
  <Override PartName="/ppt/theme/themeOverride40.xml" ContentType="application/vnd.openxmlformats-officedocument.themeOverride+xml"/>
  <Override PartName="/ppt/charts/chart66.xml" ContentType="application/vnd.openxmlformats-officedocument.drawingml.chart+xml"/>
  <Override PartName="/ppt/charts/style66.xml" ContentType="application/vnd.ms-office.chartstyle+xml"/>
  <Override PartName="/ppt/charts/colors66.xml" ContentType="application/vnd.ms-office.chartcolorstyle+xml"/>
  <Override PartName="/ppt/theme/themeOverride41.xml" ContentType="application/vnd.openxmlformats-officedocument.themeOverride+xml"/>
  <Override PartName="/ppt/charts/chart67.xml" ContentType="application/vnd.openxmlformats-officedocument.drawingml.chart+xml"/>
  <Override PartName="/ppt/charts/style67.xml" ContentType="application/vnd.ms-office.chartstyle+xml"/>
  <Override PartName="/ppt/charts/colors67.xml" ContentType="application/vnd.ms-office.chartcolorstyle+xml"/>
  <Override PartName="/ppt/charts/chart68.xml" ContentType="application/vnd.openxmlformats-officedocument.drawingml.chart+xml"/>
  <Override PartName="/ppt/charts/style68.xml" ContentType="application/vnd.ms-office.chartstyle+xml"/>
  <Override PartName="/ppt/charts/colors68.xml" ContentType="application/vnd.ms-office.chartcolorstyle+xml"/>
  <Override PartName="/ppt/theme/themeOverride42.xml" ContentType="application/vnd.openxmlformats-officedocument.themeOverride+xml"/>
  <Override PartName="/ppt/charts/chart69.xml" ContentType="application/vnd.openxmlformats-officedocument.drawingml.chart+xml"/>
  <Override PartName="/ppt/charts/style69.xml" ContentType="application/vnd.ms-office.chartstyle+xml"/>
  <Override PartName="/ppt/charts/colors69.xml" ContentType="application/vnd.ms-office.chartcolorstyle+xml"/>
  <Override PartName="/ppt/charts/chart70.xml" ContentType="application/vnd.openxmlformats-officedocument.drawingml.chart+xml"/>
  <Override PartName="/ppt/charts/style70.xml" ContentType="application/vnd.ms-office.chartstyle+xml"/>
  <Override PartName="/ppt/charts/colors70.xml" ContentType="application/vnd.ms-office.chartcolorstyle+xml"/>
  <Override PartName="/ppt/theme/themeOverride43.xml" ContentType="application/vnd.openxmlformats-officedocument.themeOverride+xml"/>
  <Override PartName="/ppt/charts/chart71.xml" ContentType="application/vnd.openxmlformats-officedocument.drawingml.chart+xml"/>
  <Override PartName="/ppt/charts/style71.xml" ContentType="application/vnd.ms-office.chartstyle+xml"/>
  <Override PartName="/ppt/charts/colors71.xml" ContentType="application/vnd.ms-office.chartcolorstyle+xml"/>
  <Override PartName="/ppt/theme/themeOverride44.xml" ContentType="application/vnd.openxmlformats-officedocument.themeOverride+xml"/>
  <Override PartName="/ppt/charts/chart72.xml" ContentType="application/vnd.openxmlformats-officedocument.drawingml.chart+xml"/>
  <Override PartName="/ppt/charts/style72.xml" ContentType="application/vnd.ms-office.chartstyle+xml"/>
  <Override PartName="/ppt/charts/colors72.xml" ContentType="application/vnd.ms-office.chartcolorstyle+xml"/>
  <Override PartName="/ppt/charts/chart73.xml" ContentType="application/vnd.openxmlformats-officedocument.drawingml.chart+xml"/>
  <Override PartName="/ppt/charts/style73.xml" ContentType="application/vnd.ms-office.chartstyle+xml"/>
  <Override PartName="/ppt/charts/colors73.xml" ContentType="application/vnd.ms-office.chartcolorstyle+xml"/>
  <Override PartName="/ppt/theme/themeOverride45.xml" ContentType="application/vnd.openxmlformats-officedocument.themeOverride+xml"/>
  <Override PartName="/ppt/charts/chart74.xml" ContentType="application/vnd.openxmlformats-officedocument.drawingml.chart+xml"/>
  <Override PartName="/ppt/charts/style74.xml" ContentType="application/vnd.ms-office.chartstyle+xml"/>
  <Override PartName="/ppt/charts/colors74.xml" ContentType="application/vnd.ms-office.chartcolorstyle+xml"/>
  <Override PartName="/ppt/charts/chart75.xml" ContentType="application/vnd.openxmlformats-officedocument.drawingml.chart+xml"/>
  <Override PartName="/ppt/charts/style75.xml" ContentType="application/vnd.ms-office.chartstyle+xml"/>
  <Override PartName="/ppt/charts/colors75.xml" ContentType="application/vnd.ms-office.chartcolorstyle+xml"/>
  <Override PartName="/ppt/theme/themeOverride46.xml" ContentType="application/vnd.openxmlformats-officedocument.themeOverride+xml"/>
  <Override PartName="/ppt/charts/chart76.xml" ContentType="application/vnd.openxmlformats-officedocument.drawingml.chart+xml"/>
  <Override PartName="/ppt/charts/style76.xml" ContentType="application/vnd.ms-office.chartstyle+xml"/>
  <Override PartName="/ppt/charts/colors76.xml" ContentType="application/vnd.ms-office.chartcolorstyle+xml"/>
  <Override PartName="/ppt/charts/chart77.xml" ContentType="application/vnd.openxmlformats-officedocument.drawingml.chart+xml"/>
  <Override PartName="/ppt/charts/style77.xml" ContentType="application/vnd.ms-office.chartstyle+xml"/>
  <Override PartName="/ppt/charts/colors77.xml" ContentType="application/vnd.ms-office.chartcolorstyle+xml"/>
  <Override PartName="/ppt/theme/themeOverride47.xml" ContentType="application/vnd.openxmlformats-officedocument.themeOverride+xml"/>
  <Override PartName="/ppt/charts/chart78.xml" ContentType="application/vnd.openxmlformats-officedocument.drawingml.chart+xml"/>
  <Override PartName="/ppt/charts/style78.xml" ContentType="application/vnd.ms-office.chartstyle+xml"/>
  <Override PartName="/ppt/charts/colors78.xml" ContentType="application/vnd.ms-office.chartcolorstyle+xml"/>
  <Override PartName="/ppt/theme/themeOverride48.xml" ContentType="application/vnd.openxmlformats-officedocument.themeOverride+xml"/>
  <Override PartName="/ppt/charts/chart79.xml" ContentType="application/vnd.openxmlformats-officedocument.drawingml.chart+xml"/>
  <Override PartName="/ppt/charts/style79.xml" ContentType="application/vnd.ms-office.chartstyle+xml"/>
  <Override PartName="/ppt/charts/colors79.xml" ContentType="application/vnd.ms-office.chartcolorstyle+xml"/>
  <Override PartName="/ppt/charts/chart80.xml" ContentType="application/vnd.openxmlformats-officedocument.drawingml.chart+xml"/>
  <Override PartName="/ppt/charts/style80.xml" ContentType="application/vnd.ms-office.chartstyle+xml"/>
  <Override PartName="/ppt/charts/colors80.xml" ContentType="application/vnd.ms-office.chartcolorstyle+xml"/>
  <Override PartName="/ppt/theme/themeOverride49.xml" ContentType="application/vnd.openxmlformats-officedocument.themeOverride+xml"/>
  <Override PartName="/ppt/charts/chart81.xml" ContentType="application/vnd.openxmlformats-officedocument.drawingml.chart+xml"/>
  <Override PartName="/ppt/charts/style81.xml" ContentType="application/vnd.ms-office.chartstyle+xml"/>
  <Override PartName="/ppt/charts/colors81.xml" ContentType="application/vnd.ms-office.chartcolorstyle+xml"/>
  <Override PartName="/ppt/theme/themeOverride50.xml" ContentType="application/vnd.openxmlformats-officedocument.themeOverride+xml"/>
  <Override PartName="/ppt/charts/chart82.xml" ContentType="application/vnd.openxmlformats-officedocument.drawingml.chart+xml"/>
  <Override PartName="/ppt/charts/style82.xml" ContentType="application/vnd.ms-office.chartstyle+xml"/>
  <Override PartName="/ppt/charts/colors82.xml" ContentType="application/vnd.ms-office.chartcolorstyle+xml"/>
  <Override PartName="/ppt/charts/chart83.xml" ContentType="application/vnd.openxmlformats-officedocument.drawingml.chart+xml"/>
  <Override PartName="/ppt/charts/style83.xml" ContentType="application/vnd.ms-office.chartstyle+xml"/>
  <Override PartName="/ppt/charts/colors83.xml" ContentType="application/vnd.ms-office.chartcolorstyle+xml"/>
  <Override PartName="/ppt/theme/themeOverride51.xml" ContentType="application/vnd.openxmlformats-officedocument.themeOverride+xml"/>
  <Override PartName="/ppt/charts/chart84.xml" ContentType="application/vnd.openxmlformats-officedocument.drawingml.chart+xml"/>
  <Override PartName="/ppt/charts/style84.xml" ContentType="application/vnd.ms-office.chartstyle+xml"/>
  <Override PartName="/ppt/charts/colors84.xml" ContentType="application/vnd.ms-office.chartcolorstyle+xml"/>
  <Override PartName="/ppt/theme/themeOverride52.xml" ContentType="application/vnd.openxmlformats-officedocument.themeOverride+xml"/>
  <Override PartName="/ppt/charts/chart85.xml" ContentType="application/vnd.openxmlformats-officedocument.drawingml.chart+xml"/>
  <Override PartName="/ppt/charts/style85.xml" ContentType="application/vnd.ms-office.chartstyle+xml"/>
  <Override PartName="/ppt/charts/colors85.xml" ContentType="application/vnd.ms-office.chartcolorstyle+xml"/>
  <Override PartName="/ppt/charts/chart86.xml" ContentType="application/vnd.openxmlformats-officedocument.drawingml.chart+xml"/>
  <Override PartName="/ppt/charts/style86.xml" ContentType="application/vnd.ms-office.chartstyle+xml"/>
  <Override PartName="/ppt/charts/colors86.xml" ContentType="application/vnd.ms-office.chartcolorstyle+xml"/>
  <Override PartName="/ppt/theme/themeOverride53.xml" ContentType="application/vnd.openxmlformats-officedocument.themeOverride+xml"/>
  <Override PartName="/ppt/charts/chart87.xml" ContentType="application/vnd.openxmlformats-officedocument.drawingml.chart+xml"/>
  <Override PartName="/ppt/charts/style87.xml" ContentType="application/vnd.ms-office.chartstyle+xml"/>
  <Override PartName="/ppt/charts/colors87.xml" ContentType="application/vnd.ms-office.chartcolorstyle+xml"/>
  <Override PartName="/ppt/theme/themeOverride54.xml" ContentType="application/vnd.openxmlformats-officedocument.themeOverride+xml"/>
  <Override PartName="/ppt/charts/chart88.xml" ContentType="application/vnd.openxmlformats-officedocument.drawingml.chart+xml"/>
  <Override PartName="/ppt/charts/style88.xml" ContentType="application/vnd.ms-office.chartstyle+xml"/>
  <Override PartName="/ppt/charts/colors88.xml" ContentType="application/vnd.ms-office.chartcolorstyle+xml"/>
  <Override PartName="/ppt/charts/chart89.xml" ContentType="application/vnd.openxmlformats-officedocument.drawingml.chart+xml"/>
  <Override PartName="/ppt/charts/style89.xml" ContentType="application/vnd.ms-office.chartstyle+xml"/>
  <Override PartName="/ppt/charts/colors89.xml" ContentType="application/vnd.ms-office.chartcolorstyle+xml"/>
  <Override PartName="/ppt/theme/themeOverride55.xml" ContentType="application/vnd.openxmlformats-officedocument.themeOverride+xml"/>
  <Override PartName="/ppt/charts/chart90.xml" ContentType="application/vnd.openxmlformats-officedocument.drawingml.chart+xml"/>
  <Override PartName="/ppt/charts/style90.xml" ContentType="application/vnd.ms-office.chartstyle+xml"/>
  <Override PartName="/ppt/charts/colors90.xml" ContentType="application/vnd.ms-office.chartcolorstyle+xml"/>
  <Override PartName="/ppt/charts/chart91.xml" ContentType="application/vnd.openxmlformats-officedocument.drawingml.chart+xml"/>
  <Override PartName="/ppt/charts/style91.xml" ContentType="application/vnd.ms-office.chartstyle+xml"/>
  <Override PartName="/ppt/charts/colors91.xml" ContentType="application/vnd.ms-office.chartcolorstyle+xml"/>
  <Override PartName="/ppt/theme/themeOverride56.xml" ContentType="application/vnd.openxmlformats-officedocument.themeOverride+xml"/>
  <Override PartName="/ppt/charts/chart92.xml" ContentType="application/vnd.openxmlformats-officedocument.drawingml.chart+xml"/>
  <Override PartName="/ppt/charts/style92.xml" ContentType="application/vnd.ms-office.chartstyle+xml"/>
  <Override PartName="/ppt/charts/colors92.xml" ContentType="application/vnd.ms-office.chartcolorstyle+xml"/>
  <Override PartName="/ppt/theme/themeOverride57.xml" ContentType="application/vnd.openxmlformats-officedocument.themeOverride+xml"/>
  <Override PartName="/ppt/charts/chart93.xml" ContentType="application/vnd.openxmlformats-officedocument.drawingml.chart+xml"/>
  <Override PartName="/ppt/charts/style93.xml" ContentType="application/vnd.ms-office.chartstyle+xml"/>
  <Override PartName="/ppt/charts/colors93.xml" ContentType="application/vnd.ms-office.chartcolorstyle+xml"/>
  <Override PartName="/ppt/charts/chart94.xml" ContentType="application/vnd.openxmlformats-officedocument.drawingml.chart+xml"/>
  <Override PartName="/ppt/charts/style94.xml" ContentType="application/vnd.ms-office.chartstyle+xml"/>
  <Override PartName="/ppt/charts/colors94.xml" ContentType="application/vnd.ms-office.chartcolorstyle+xml"/>
  <Override PartName="/ppt/theme/themeOverride58.xml" ContentType="application/vnd.openxmlformats-officedocument.themeOverride+xml"/>
  <Override PartName="/ppt/charts/chart95.xml" ContentType="application/vnd.openxmlformats-officedocument.drawingml.chart+xml"/>
  <Override PartName="/ppt/charts/style95.xml" ContentType="application/vnd.ms-office.chartstyle+xml"/>
  <Override PartName="/ppt/charts/colors95.xml" ContentType="application/vnd.ms-office.chartcolorstyle+xml"/>
  <Override PartName="/ppt/theme/themeOverride59.xml" ContentType="application/vnd.openxmlformats-officedocument.themeOverride+xml"/>
  <Override PartName="/ppt/charts/chart96.xml" ContentType="application/vnd.openxmlformats-officedocument.drawingml.chart+xml"/>
  <Override PartName="/ppt/charts/style96.xml" ContentType="application/vnd.ms-office.chartstyle+xml"/>
  <Override PartName="/ppt/charts/colors96.xml" ContentType="application/vnd.ms-office.chartcolorstyle+xml"/>
  <Override PartName="/ppt/charts/chart97.xml" ContentType="application/vnd.openxmlformats-officedocument.drawingml.chart+xml"/>
  <Override PartName="/ppt/charts/style97.xml" ContentType="application/vnd.ms-office.chartstyle+xml"/>
  <Override PartName="/ppt/charts/colors97.xml" ContentType="application/vnd.ms-office.chartcolorstyle+xml"/>
  <Override PartName="/ppt/theme/themeOverride60.xml" ContentType="application/vnd.openxmlformats-officedocument.themeOverride+xml"/>
  <Override PartName="/ppt/charts/chart98.xml" ContentType="application/vnd.openxmlformats-officedocument.drawingml.chart+xml"/>
  <Override PartName="/ppt/charts/style98.xml" ContentType="application/vnd.ms-office.chartstyle+xml"/>
  <Override PartName="/ppt/charts/colors98.xml" ContentType="application/vnd.ms-office.chartcolorstyle+xml"/>
  <Override PartName="/ppt/charts/chart99.xml" ContentType="application/vnd.openxmlformats-officedocument.drawingml.chart+xml"/>
  <Override PartName="/ppt/charts/style99.xml" ContentType="application/vnd.ms-office.chartstyle+xml"/>
  <Override PartName="/ppt/charts/colors99.xml" ContentType="application/vnd.ms-office.chartcolorstyle+xml"/>
  <Override PartName="/ppt/theme/themeOverride61.xml" ContentType="application/vnd.openxmlformats-officedocument.themeOverride+xml"/>
  <Override PartName="/ppt/charts/chart100.xml" ContentType="application/vnd.openxmlformats-officedocument.drawingml.chart+xml"/>
  <Override PartName="/ppt/charts/style100.xml" ContentType="application/vnd.ms-office.chartstyle+xml"/>
  <Override PartName="/ppt/charts/colors100.xml" ContentType="application/vnd.ms-office.chartcolorstyle+xml"/>
  <Override PartName="/ppt/theme/themeOverride62.xml" ContentType="application/vnd.openxmlformats-officedocument.themeOverride+xml"/>
  <Override PartName="/ppt/charts/chart101.xml" ContentType="application/vnd.openxmlformats-officedocument.drawingml.chart+xml"/>
  <Override PartName="/ppt/charts/style101.xml" ContentType="application/vnd.ms-office.chartstyle+xml"/>
  <Override PartName="/ppt/charts/colors101.xml" ContentType="application/vnd.ms-office.chartcolorstyle+xml"/>
  <Override PartName="/ppt/charts/chart102.xml" ContentType="application/vnd.openxmlformats-officedocument.drawingml.chart+xml"/>
  <Override PartName="/ppt/charts/style102.xml" ContentType="application/vnd.ms-office.chartstyle+xml"/>
  <Override PartName="/ppt/charts/colors102.xml" ContentType="application/vnd.ms-office.chartcolorstyle+xml"/>
  <Override PartName="/ppt/theme/themeOverride63.xml" ContentType="application/vnd.openxmlformats-officedocument.themeOverride+xml"/>
  <Override PartName="/ppt/charts/chart103.xml" ContentType="application/vnd.openxmlformats-officedocument.drawingml.chart+xml"/>
  <Override PartName="/ppt/charts/style103.xml" ContentType="application/vnd.ms-office.chartstyle+xml"/>
  <Override PartName="/ppt/charts/colors103.xml" ContentType="application/vnd.ms-office.chartcolorstyle+xml"/>
  <Override PartName="/ppt/charts/chart104.xml" ContentType="application/vnd.openxmlformats-officedocument.drawingml.chart+xml"/>
  <Override PartName="/ppt/charts/style104.xml" ContentType="application/vnd.ms-office.chartstyle+xml"/>
  <Override PartName="/ppt/charts/colors104.xml" ContentType="application/vnd.ms-office.chartcolorstyle+xml"/>
  <Override PartName="/ppt/theme/themeOverride64.xml" ContentType="application/vnd.openxmlformats-officedocument.themeOverride+xml"/>
  <Override PartName="/ppt/charts/chart105.xml" ContentType="application/vnd.openxmlformats-officedocument.drawingml.chart+xml"/>
  <Override PartName="/ppt/charts/style105.xml" ContentType="application/vnd.ms-office.chartstyle+xml"/>
  <Override PartName="/ppt/charts/colors105.xml" ContentType="application/vnd.ms-office.chartcolorstyle+xml"/>
  <Override PartName="/ppt/charts/chart106.xml" ContentType="application/vnd.openxmlformats-officedocument.drawingml.chart+xml"/>
  <Override PartName="/ppt/charts/style106.xml" ContentType="application/vnd.ms-office.chartstyle+xml"/>
  <Override PartName="/ppt/charts/colors106.xml" ContentType="application/vnd.ms-office.chartcolorstyle+xml"/>
  <Override PartName="/ppt/theme/themeOverride65.xml" ContentType="application/vnd.openxmlformats-officedocument.themeOverride+xml"/>
  <Override PartName="/ppt/charts/chart107.xml" ContentType="application/vnd.openxmlformats-officedocument.drawingml.chart+xml"/>
  <Override PartName="/ppt/charts/style107.xml" ContentType="application/vnd.ms-office.chartstyle+xml"/>
  <Override PartName="/ppt/charts/colors107.xml" ContentType="application/vnd.ms-office.chartcolorstyle+xml"/>
  <Override PartName="/ppt/charts/chart108.xml" ContentType="application/vnd.openxmlformats-officedocument.drawingml.chart+xml"/>
  <Override PartName="/ppt/charts/style108.xml" ContentType="application/vnd.ms-office.chartstyle+xml"/>
  <Override PartName="/ppt/charts/colors108.xml" ContentType="application/vnd.ms-office.chartcolorstyle+xml"/>
  <Override PartName="/ppt/theme/themeOverride66.xml" ContentType="application/vnd.openxmlformats-officedocument.themeOverride+xml"/>
  <Override PartName="/ppt/charts/chart109.xml" ContentType="application/vnd.openxmlformats-officedocument.drawingml.chart+xml"/>
  <Override PartName="/ppt/charts/style109.xml" ContentType="application/vnd.ms-office.chartstyle+xml"/>
  <Override PartName="/ppt/charts/colors109.xml" ContentType="application/vnd.ms-office.chartcolorstyle+xml"/>
  <Override PartName="/ppt/charts/chart110.xml" ContentType="application/vnd.openxmlformats-officedocument.drawingml.chart+xml"/>
  <Override PartName="/ppt/charts/style110.xml" ContentType="application/vnd.ms-office.chartstyle+xml"/>
  <Override PartName="/ppt/charts/colors110.xml" ContentType="application/vnd.ms-office.chartcolorstyle+xml"/>
  <Override PartName="/ppt/theme/themeOverride67.xml" ContentType="application/vnd.openxmlformats-officedocument.themeOverride+xml"/>
  <Override PartName="/ppt/charts/chart111.xml" ContentType="application/vnd.openxmlformats-officedocument.drawingml.chart+xml"/>
  <Override PartName="/ppt/charts/style111.xml" ContentType="application/vnd.ms-office.chartstyle+xml"/>
  <Override PartName="/ppt/charts/colors111.xml" ContentType="application/vnd.ms-office.chartcolorstyle+xml"/>
  <Override PartName="/ppt/charts/chart112.xml" ContentType="application/vnd.openxmlformats-officedocument.drawingml.chart+xml"/>
  <Override PartName="/ppt/charts/style112.xml" ContentType="application/vnd.ms-office.chartstyle+xml"/>
  <Override PartName="/ppt/charts/colors112.xml" ContentType="application/vnd.ms-office.chartcolorstyle+xml"/>
  <Override PartName="/ppt/theme/themeOverride68.xml" ContentType="application/vnd.openxmlformats-officedocument.themeOverride+xml"/>
  <Override PartName="/ppt/charts/chart113.xml" ContentType="application/vnd.openxmlformats-officedocument.drawingml.chart+xml"/>
  <Override PartName="/ppt/charts/style113.xml" ContentType="application/vnd.ms-office.chartstyle+xml"/>
  <Override PartName="/ppt/charts/colors113.xml" ContentType="application/vnd.ms-office.chartcolorstyle+xml"/>
  <Override PartName="/ppt/charts/chart114.xml" ContentType="application/vnd.openxmlformats-officedocument.drawingml.chart+xml"/>
  <Override PartName="/ppt/charts/style114.xml" ContentType="application/vnd.ms-office.chartstyle+xml"/>
  <Override PartName="/ppt/charts/colors114.xml" ContentType="application/vnd.ms-office.chartcolorstyle+xml"/>
  <Override PartName="/ppt/theme/themeOverride69.xml" ContentType="application/vnd.openxmlformats-officedocument.themeOverride+xml"/>
  <Override PartName="/ppt/charts/chart115.xml" ContentType="application/vnd.openxmlformats-officedocument.drawingml.chart+xml"/>
  <Override PartName="/ppt/charts/style115.xml" ContentType="application/vnd.ms-office.chartstyle+xml"/>
  <Override PartName="/ppt/charts/colors115.xml" ContentType="application/vnd.ms-office.chartcolorstyle+xml"/>
  <Override PartName="/ppt/charts/chart116.xml" ContentType="application/vnd.openxmlformats-officedocument.drawingml.chart+xml"/>
  <Override PartName="/ppt/charts/style116.xml" ContentType="application/vnd.ms-office.chartstyle+xml"/>
  <Override PartName="/ppt/charts/colors116.xml" ContentType="application/vnd.ms-office.chartcolorstyle+xml"/>
  <Override PartName="/ppt/theme/themeOverride70.xml" ContentType="application/vnd.openxmlformats-officedocument.themeOverride+xml"/>
  <Override PartName="/ppt/charts/chart117.xml" ContentType="application/vnd.openxmlformats-officedocument.drawingml.chart+xml"/>
  <Override PartName="/ppt/charts/style117.xml" ContentType="application/vnd.ms-office.chartstyle+xml"/>
  <Override PartName="/ppt/charts/colors117.xml" ContentType="application/vnd.ms-office.chartcolorstyle+xml"/>
  <Override PartName="/ppt/charts/chart118.xml" ContentType="application/vnd.openxmlformats-officedocument.drawingml.chart+xml"/>
  <Override PartName="/ppt/charts/style118.xml" ContentType="application/vnd.ms-office.chartstyle+xml"/>
  <Override PartName="/ppt/charts/colors118.xml" ContentType="application/vnd.ms-office.chartcolorstyle+xml"/>
  <Override PartName="/ppt/theme/themeOverride71.xml" ContentType="application/vnd.openxmlformats-officedocument.themeOverride+xml"/>
  <Override PartName="/ppt/charts/chart119.xml" ContentType="application/vnd.openxmlformats-officedocument.drawingml.chart+xml"/>
  <Override PartName="/ppt/charts/style119.xml" ContentType="application/vnd.ms-office.chartstyle+xml"/>
  <Override PartName="/ppt/charts/colors119.xml" ContentType="application/vnd.ms-office.chartcolorstyle+xml"/>
  <Override PartName="/ppt/theme/themeOverride72.xml" ContentType="application/vnd.openxmlformats-officedocument.themeOverride+xml"/>
  <Override PartName="/ppt/charts/chart120.xml" ContentType="application/vnd.openxmlformats-officedocument.drawingml.chart+xml"/>
  <Override PartName="/ppt/charts/style120.xml" ContentType="application/vnd.ms-office.chartstyle+xml"/>
  <Override PartName="/ppt/charts/colors120.xml" ContentType="application/vnd.ms-office.chartcolorstyle+xml"/>
  <Override PartName="/ppt/charts/chart121.xml" ContentType="application/vnd.openxmlformats-officedocument.drawingml.chart+xml"/>
  <Override PartName="/ppt/charts/style121.xml" ContentType="application/vnd.ms-office.chartstyle+xml"/>
  <Override PartName="/ppt/charts/colors121.xml" ContentType="application/vnd.ms-office.chartcolorstyle+xml"/>
  <Override PartName="/ppt/theme/themeOverride73.xml" ContentType="application/vnd.openxmlformats-officedocument.themeOverride+xml"/>
  <Override PartName="/ppt/charts/chart122.xml" ContentType="application/vnd.openxmlformats-officedocument.drawingml.chart+xml"/>
  <Override PartName="/ppt/charts/style122.xml" ContentType="application/vnd.ms-office.chartstyle+xml"/>
  <Override PartName="/ppt/charts/colors12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5"/>
  </p:notesMasterIdLst>
  <p:sldIdLst>
    <p:sldId id="259" r:id="rId2"/>
    <p:sldId id="256" r:id="rId3"/>
    <p:sldId id="567" r:id="rId4"/>
    <p:sldId id="568" r:id="rId5"/>
    <p:sldId id="570" r:id="rId6"/>
    <p:sldId id="571" r:id="rId7"/>
    <p:sldId id="396" r:id="rId8"/>
    <p:sldId id="579" r:id="rId9"/>
    <p:sldId id="566" r:id="rId10"/>
    <p:sldId id="580" r:id="rId11"/>
    <p:sldId id="479" r:id="rId12"/>
    <p:sldId id="483" r:id="rId13"/>
    <p:sldId id="582" r:id="rId14"/>
    <p:sldId id="444" r:id="rId15"/>
    <p:sldId id="529" r:id="rId16"/>
    <p:sldId id="361" r:id="rId17"/>
    <p:sldId id="583" r:id="rId18"/>
    <p:sldId id="442" r:id="rId19"/>
    <p:sldId id="528" r:id="rId20"/>
    <p:sldId id="441" r:id="rId21"/>
    <p:sldId id="585" r:id="rId22"/>
    <p:sldId id="482" r:id="rId23"/>
    <p:sldId id="586" r:id="rId24"/>
    <p:sldId id="530" r:id="rId25"/>
    <p:sldId id="397" r:id="rId26"/>
    <p:sldId id="573" r:id="rId27"/>
    <p:sldId id="447" r:id="rId28"/>
    <p:sldId id="587" r:id="rId29"/>
    <p:sldId id="484" r:id="rId30"/>
    <p:sldId id="588" r:id="rId31"/>
    <p:sldId id="429" r:id="rId32"/>
    <p:sldId id="589" r:id="rId33"/>
    <p:sldId id="485" r:id="rId34"/>
    <p:sldId id="559" r:id="rId35"/>
    <p:sldId id="590" r:id="rId36"/>
    <p:sldId id="558" r:id="rId37"/>
    <p:sldId id="523" r:id="rId38"/>
    <p:sldId id="575" r:id="rId39"/>
    <p:sldId id="488" r:id="rId40"/>
    <p:sldId id="591" r:id="rId41"/>
    <p:sldId id="496" r:id="rId42"/>
    <p:sldId id="532" r:id="rId43"/>
    <p:sldId id="592" r:id="rId44"/>
    <p:sldId id="593" r:id="rId45"/>
    <p:sldId id="498" r:id="rId46"/>
    <p:sldId id="594" r:id="rId47"/>
    <p:sldId id="536" r:id="rId48"/>
    <p:sldId id="595" r:id="rId49"/>
    <p:sldId id="596" r:id="rId50"/>
    <p:sldId id="534" r:id="rId51"/>
    <p:sldId id="597" r:id="rId52"/>
    <p:sldId id="598" r:id="rId53"/>
    <p:sldId id="495" r:id="rId54"/>
    <p:sldId id="524" r:id="rId55"/>
    <p:sldId id="577" r:id="rId56"/>
    <p:sldId id="538" r:id="rId57"/>
    <p:sldId id="540" r:id="rId58"/>
    <p:sldId id="599" r:id="rId59"/>
    <p:sldId id="537" r:id="rId60"/>
    <p:sldId id="600" r:id="rId61"/>
    <p:sldId id="541" r:id="rId62"/>
    <p:sldId id="601" r:id="rId63"/>
    <p:sldId id="539" r:id="rId64"/>
    <p:sldId id="525" r:id="rId65"/>
    <p:sldId id="578" r:id="rId66"/>
    <p:sldId id="504" r:id="rId67"/>
    <p:sldId id="511" r:id="rId68"/>
    <p:sldId id="602" r:id="rId69"/>
    <p:sldId id="603" r:id="rId70"/>
    <p:sldId id="544" r:id="rId71"/>
    <p:sldId id="604" r:id="rId72"/>
    <p:sldId id="545" r:id="rId73"/>
    <p:sldId id="546" r:id="rId74"/>
    <p:sldId id="547" r:id="rId75"/>
    <p:sldId id="548" r:id="rId76"/>
    <p:sldId id="605" r:id="rId77"/>
    <p:sldId id="551" r:id="rId78"/>
    <p:sldId id="554" r:id="rId79"/>
    <p:sldId id="550" r:id="rId80"/>
    <p:sldId id="553" r:id="rId81"/>
    <p:sldId id="606" r:id="rId82"/>
    <p:sldId id="518" r:id="rId83"/>
    <p:sldId id="258" r:id="rId84"/>
  </p:sldIdLst>
  <p:sldSz cx="9144000" cy="6858000" type="screen4x3"/>
  <p:notesSz cx="6858000" cy="9144000"/>
  <p:defaultTextStyle>
    <a:defPPr>
      <a:defRPr lang="es-CO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elson" initials="N" lastIdx="1" clrIdx="0"/>
  <p:cmAuthor id="1" name="Hewlett-Packard Company" initials="HC" lastIdx="1" clrIdx="1">
    <p:extLst>
      <p:ext uri="{19B8F6BF-5375-455C-9EA6-DF929625EA0E}">
        <p15:presenceInfo xmlns:p15="http://schemas.microsoft.com/office/powerpoint/2012/main" userId="Hewlett-Packard Company" providerId="None"/>
      </p:ext>
    </p:extLst>
  </p:cmAuthor>
  <p:cmAuthor id="2" name="Jorge Andres ✪" initials="JA✪" lastIdx="1" clrIdx="2">
    <p:extLst>
      <p:ext uri="{19B8F6BF-5375-455C-9EA6-DF929625EA0E}">
        <p15:presenceInfo xmlns:p15="http://schemas.microsoft.com/office/powerpoint/2012/main" userId="Jorge Andres ✪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81BD"/>
    <a:srgbClr val="FF9966"/>
    <a:srgbClr val="FF6600"/>
    <a:srgbClr val="FF2929"/>
    <a:srgbClr val="FF3399"/>
    <a:srgbClr val="99CC00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6D9F66E-5EB9-4882-86FB-DCBF35E3C3E4}" styleName="Estilo medio 4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85" autoAdjust="0"/>
    <p:restoredTop sz="89403" autoAdjust="0"/>
  </p:normalViewPr>
  <p:slideViewPr>
    <p:cSldViewPr>
      <p:cViewPr varScale="1">
        <p:scale>
          <a:sx n="83" d="100"/>
          <a:sy n="83" d="100"/>
        </p:scale>
        <p:origin x="90" y="82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>
      <p:cViewPr varScale="1">
        <p:scale>
          <a:sx n="38" d="100"/>
          <a:sy n="38" d="100"/>
        </p:scale>
        <p:origin x="-2362" y="-77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theme" Target="theme/theme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tableStyles" Target="tableStyles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presProps" Target="presProps.xml"/><Relationship Id="rId110" Type="http://schemas.microsoft.com/office/2015/10/relationships/revisionInfo" Target="revisionInfo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.xml"/><Relationship Id="rId2" Type="http://schemas.microsoft.com/office/2011/relationships/chartColorStyle" Target="colors10.xml"/><Relationship Id="rId1" Type="http://schemas.microsoft.com/office/2011/relationships/chartStyle" Target="style10.xml"/><Relationship Id="rId4" Type="http://schemas.openxmlformats.org/officeDocument/2006/relationships/package" Target="../embeddings/Hoja_de_c_lculo_de_Microsoft_Excel9.xlsx"/></Relationships>
</file>

<file path=ppt/charts/_rels/chart10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2.xml"/><Relationship Id="rId2" Type="http://schemas.microsoft.com/office/2011/relationships/chartColorStyle" Target="colors100.xml"/><Relationship Id="rId1" Type="http://schemas.microsoft.com/office/2011/relationships/chartStyle" Target="style100.xml"/><Relationship Id="rId4" Type="http://schemas.openxmlformats.org/officeDocument/2006/relationships/package" Target="../embeddings/Hoja_de_c_lculo_de_Microsoft_Excel99.xlsx"/></Relationships>
</file>

<file path=ppt/charts/_rels/chart10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0.xlsx"/><Relationship Id="rId2" Type="http://schemas.microsoft.com/office/2011/relationships/chartColorStyle" Target="colors101.xml"/><Relationship Id="rId1" Type="http://schemas.microsoft.com/office/2011/relationships/chartStyle" Target="style101.xml"/></Relationships>
</file>

<file path=ppt/charts/_rels/chart10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3.xml"/><Relationship Id="rId2" Type="http://schemas.microsoft.com/office/2011/relationships/chartColorStyle" Target="colors102.xml"/><Relationship Id="rId1" Type="http://schemas.microsoft.com/office/2011/relationships/chartStyle" Target="style102.xml"/><Relationship Id="rId4" Type="http://schemas.openxmlformats.org/officeDocument/2006/relationships/package" Target="../embeddings/Hoja_de_c_lculo_de_Microsoft_Excel101.xlsx"/></Relationships>
</file>

<file path=ppt/charts/_rels/chart10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2.xlsx"/><Relationship Id="rId2" Type="http://schemas.microsoft.com/office/2011/relationships/chartColorStyle" Target="colors103.xml"/><Relationship Id="rId1" Type="http://schemas.microsoft.com/office/2011/relationships/chartStyle" Target="style103.xml"/></Relationships>
</file>

<file path=ppt/charts/_rels/chart10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4.xml"/><Relationship Id="rId2" Type="http://schemas.microsoft.com/office/2011/relationships/chartColorStyle" Target="colors104.xml"/><Relationship Id="rId1" Type="http://schemas.microsoft.com/office/2011/relationships/chartStyle" Target="style104.xml"/><Relationship Id="rId4" Type="http://schemas.openxmlformats.org/officeDocument/2006/relationships/package" Target="../embeddings/Hoja_de_c_lculo_de_Microsoft_Excel103.xlsx"/></Relationships>
</file>

<file path=ppt/charts/_rels/chart10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4.xlsx"/><Relationship Id="rId2" Type="http://schemas.microsoft.com/office/2011/relationships/chartColorStyle" Target="colors105.xml"/><Relationship Id="rId1" Type="http://schemas.microsoft.com/office/2011/relationships/chartStyle" Target="style105.xml"/></Relationships>
</file>

<file path=ppt/charts/_rels/chart10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5.xml"/><Relationship Id="rId2" Type="http://schemas.microsoft.com/office/2011/relationships/chartColorStyle" Target="colors106.xml"/><Relationship Id="rId1" Type="http://schemas.microsoft.com/office/2011/relationships/chartStyle" Target="style106.xml"/><Relationship Id="rId4" Type="http://schemas.openxmlformats.org/officeDocument/2006/relationships/package" Target="../embeddings/Hoja_de_c_lculo_de_Microsoft_Excel105.xlsx"/></Relationships>
</file>

<file path=ppt/charts/_rels/chart10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6.xlsx"/><Relationship Id="rId2" Type="http://schemas.microsoft.com/office/2011/relationships/chartColorStyle" Target="colors107.xml"/><Relationship Id="rId1" Type="http://schemas.microsoft.com/office/2011/relationships/chartStyle" Target="style107.xml"/></Relationships>
</file>

<file path=ppt/charts/_rels/chart10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6.xml"/><Relationship Id="rId2" Type="http://schemas.microsoft.com/office/2011/relationships/chartColorStyle" Target="colors108.xml"/><Relationship Id="rId1" Type="http://schemas.microsoft.com/office/2011/relationships/chartStyle" Target="style108.xml"/><Relationship Id="rId4" Type="http://schemas.openxmlformats.org/officeDocument/2006/relationships/package" Target="../embeddings/Hoja_de_c_lculo_de_Microsoft_Excel107.xlsx"/></Relationships>
</file>

<file path=ppt/charts/_rels/chart10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8.xlsx"/><Relationship Id="rId2" Type="http://schemas.microsoft.com/office/2011/relationships/chartColorStyle" Target="colors109.xml"/><Relationship Id="rId1" Type="http://schemas.microsoft.com/office/2011/relationships/chartStyle" Target="style109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1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7.xml"/><Relationship Id="rId2" Type="http://schemas.microsoft.com/office/2011/relationships/chartColorStyle" Target="colors110.xml"/><Relationship Id="rId1" Type="http://schemas.microsoft.com/office/2011/relationships/chartStyle" Target="style110.xml"/><Relationship Id="rId4" Type="http://schemas.openxmlformats.org/officeDocument/2006/relationships/package" Target="../embeddings/Hoja_de_c_lculo_de_Microsoft_Excel109.xlsx"/></Relationships>
</file>

<file path=ppt/charts/_rels/chart1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0.xlsx"/><Relationship Id="rId2" Type="http://schemas.microsoft.com/office/2011/relationships/chartColorStyle" Target="colors111.xml"/><Relationship Id="rId1" Type="http://schemas.microsoft.com/office/2011/relationships/chartStyle" Target="style111.xml"/></Relationships>
</file>

<file path=ppt/charts/_rels/chart1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8.xml"/><Relationship Id="rId2" Type="http://schemas.microsoft.com/office/2011/relationships/chartColorStyle" Target="colors112.xml"/><Relationship Id="rId1" Type="http://schemas.microsoft.com/office/2011/relationships/chartStyle" Target="style112.xml"/><Relationship Id="rId4" Type="http://schemas.openxmlformats.org/officeDocument/2006/relationships/package" Target="../embeddings/Hoja_de_c_lculo_de_Microsoft_Excel111.xlsx"/></Relationships>
</file>

<file path=ppt/charts/_rels/chart1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2.xlsx"/><Relationship Id="rId2" Type="http://schemas.microsoft.com/office/2011/relationships/chartColorStyle" Target="colors113.xml"/><Relationship Id="rId1" Type="http://schemas.microsoft.com/office/2011/relationships/chartStyle" Target="style113.xml"/></Relationships>
</file>

<file path=ppt/charts/_rels/chart1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9.xml"/><Relationship Id="rId2" Type="http://schemas.microsoft.com/office/2011/relationships/chartColorStyle" Target="colors114.xml"/><Relationship Id="rId1" Type="http://schemas.microsoft.com/office/2011/relationships/chartStyle" Target="style114.xml"/><Relationship Id="rId4" Type="http://schemas.openxmlformats.org/officeDocument/2006/relationships/package" Target="../embeddings/Hoja_de_c_lculo_de_Microsoft_Excel113.xlsx"/></Relationships>
</file>

<file path=ppt/charts/_rels/chart1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4.xlsx"/><Relationship Id="rId2" Type="http://schemas.microsoft.com/office/2011/relationships/chartColorStyle" Target="colors115.xml"/><Relationship Id="rId1" Type="http://schemas.microsoft.com/office/2011/relationships/chartStyle" Target="style115.xml"/></Relationships>
</file>

<file path=ppt/charts/_rels/chart11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0.xml"/><Relationship Id="rId2" Type="http://schemas.microsoft.com/office/2011/relationships/chartColorStyle" Target="colors116.xml"/><Relationship Id="rId1" Type="http://schemas.microsoft.com/office/2011/relationships/chartStyle" Target="style116.xml"/><Relationship Id="rId4" Type="http://schemas.openxmlformats.org/officeDocument/2006/relationships/package" Target="../embeddings/Hoja_de_c_lculo_de_Microsoft_Excel115.xlsx"/></Relationships>
</file>

<file path=ppt/charts/_rels/chart1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6.xlsx"/><Relationship Id="rId2" Type="http://schemas.microsoft.com/office/2011/relationships/chartColorStyle" Target="colors117.xml"/><Relationship Id="rId1" Type="http://schemas.microsoft.com/office/2011/relationships/chartStyle" Target="style117.xml"/></Relationships>
</file>

<file path=ppt/charts/_rels/chart11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1.xml"/><Relationship Id="rId2" Type="http://schemas.microsoft.com/office/2011/relationships/chartColorStyle" Target="colors118.xml"/><Relationship Id="rId1" Type="http://schemas.microsoft.com/office/2011/relationships/chartStyle" Target="style118.xml"/><Relationship Id="rId4" Type="http://schemas.openxmlformats.org/officeDocument/2006/relationships/package" Target="../embeddings/Hoja_de_c_lculo_de_Microsoft_Excel117.xlsx"/></Relationships>
</file>

<file path=ppt/charts/_rels/chart1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2.xml"/><Relationship Id="rId2" Type="http://schemas.microsoft.com/office/2011/relationships/chartColorStyle" Target="colors119.xml"/><Relationship Id="rId1" Type="http://schemas.microsoft.com/office/2011/relationships/chartStyle" Target="style119.xml"/><Relationship Id="rId4" Type="http://schemas.openxmlformats.org/officeDocument/2006/relationships/package" Target="../embeddings/Hoja_de_c_lculo_de_Microsoft_Excel118.xlsx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.xml"/><Relationship Id="rId2" Type="http://schemas.microsoft.com/office/2011/relationships/chartColorStyle" Target="colors12.xml"/><Relationship Id="rId1" Type="http://schemas.microsoft.com/office/2011/relationships/chartStyle" Target="style12.xml"/><Relationship Id="rId4" Type="http://schemas.openxmlformats.org/officeDocument/2006/relationships/package" Target="../embeddings/Hoja_de_c_lculo_de_Microsoft_Excel11.xlsx"/></Relationships>
</file>

<file path=ppt/charts/_rels/chart1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19.xlsx"/><Relationship Id="rId2" Type="http://schemas.microsoft.com/office/2011/relationships/chartColorStyle" Target="colors120.xml"/><Relationship Id="rId1" Type="http://schemas.microsoft.com/office/2011/relationships/chartStyle" Target="style120.xml"/></Relationships>
</file>

<file path=ppt/charts/_rels/chart1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73.xml"/><Relationship Id="rId2" Type="http://schemas.microsoft.com/office/2011/relationships/chartColorStyle" Target="colors121.xml"/><Relationship Id="rId1" Type="http://schemas.microsoft.com/office/2011/relationships/chartStyle" Target="style121.xml"/><Relationship Id="rId4" Type="http://schemas.openxmlformats.org/officeDocument/2006/relationships/package" Target="../embeddings/Hoja_de_c_lculo_de_Microsoft_Excel120.xlsx"/></Relationships>
</file>

<file path=ppt/charts/_rels/chart1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1.xlsx"/><Relationship Id="rId2" Type="http://schemas.microsoft.com/office/2011/relationships/chartColorStyle" Target="colors122.xml"/><Relationship Id="rId1" Type="http://schemas.microsoft.com/office/2011/relationships/chartStyle" Target="style12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8.xml"/><Relationship Id="rId2" Type="http://schemas.microsoft.com/office/2011/relationships/chartColorStyle" Target="colors14.xml"/><Relationship Id="rId1" Type="http://schemas.microsoft.com/office/2011/relationships/chartStyle" Target="style14.xml"/><Relationship Id="rId4" Type="http://schemas.openxmlformats.org/officeDocument/2006/relationships/package" Target="../embeddings/Hoja_de_c_lculo_de_Microsoft_Excel13.xlsx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9.xml"/><Relationship Id="rId2" Type="http://schemas.microsoft.com/office/2011/relationships/chartColorStyle" Target="colors15.xml"/><Relationship Id="rId1" Type="http://schemas.microsoft.com/office/2011/relationships/chartStyle" Target="style15.xml"/><Relationship Id="rId4" Type="http://schemas.openxmlformats.org/officeDocument/2006/relationships/package" Target="../embeddings/Hoja_de_c_lculo_de_Microsoft_Excel14.xlsx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0.xml"/><Relationship Id="rId2" Type="http://schemas.microsoft.com/office/2011/relationships/chartColorStyle" Target="colors17.xml"/><Relationship Id="rId1" Type="http://schemas.microsoft.com/office/2011/relationships/chartStyle" Target="style17.xml"/><Relationship Id="rId4" Type="http://schemas.openxmlformats.org/officeDocument/2006/relationships/package" Target="../embeddings/Hoja_de_c_lculo_de_Microsoft_Excel16.xlsx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1.xml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package" Target="../embeddings/Hoja_de_c_lculo_de_Microsoft_Excel18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19.xlsx"/><Relationship Id="rId2" Type="http://schemas.microsoft.com/office/2011/relationships/chartColorStyle" Target="colors20.xml"/><Relationship Id="rId1" Type="http://schemas.microsoft.com/office/2011/relationships/chartStyle" Target="style20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2.xml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package" Target="../embeddings/Hoja_de_c_lculo_de_Microsoft_Excel20.xlsx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3.xml"/><Relationship Id="rId2" Type="http://schemas.microsoft.com/office/2011/relationships/chartColorStyle" Target="colors22.xml"/><Relationship Id="rId1" Type="http://schemas.microsoft.com/office/2011/relationships/chartStyle" Target="style22.xml"/><Relationship Id="rId4" Type="http://schemas.openxmlformats.org/officeDocument/2006/relationships/package" Target="../embeddings/Hoja_de_c_lculo_de_Microsoft_Excel21.xlsx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4.xml"/><Relationship Id="rId2" Type="http://schemas.microsoft.com/office/2011/relationships/chartColorStyle" Target="colors24.xml"/><Relationship Id="rId1" Type="http://schemas.microsoft.com/office/2011/relationships/chartStyle" Target="style24.xml"/><Relationship Id="rId4" Type="http://schemas.openxmlformats.org/officeDocument/2006/relationships/package" Target="../embeddings/Hoja_de_c_lculo_de_Microsoft_Excel23.xlsx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5.xml"/><Relationship Id="rId2" Type="http://schemas.microsoft.com/office/2011/relationships/chartColorStyle" Target="colors26.xml"/><Relationship Id="rId1" Type="http://schemas.microsoft.com/office/2011/relationships/chartStyle" Target="style26.xml"/><Relationship Id="rId4" Type="http://schemas.openxmlformats.org/officeDocument/2006/relationships/package" Target="../embeddings/Hoja_de_c_lculo_de_Microsoft_Excel25.xlsx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6.xml"/><Relationship Id="rId2" Type="http://schemas.microsoft.com/office/2011/relationships/chartColorStyle" Target="colors28.xml"/><Relationship Id="rId1" Type="http://schemas.microsoft.com/office/2011/relationships/chartStyle" Target="style28.xml"/><Relationship Id="rId4" Type="http://schemas.openxmlformats.org/officeDocument/2006/relationships/package" Target="../embeddings/Hoja_de_c_lculo_de_Microsoft_Excel27.xlsx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7.xml"/><Relationship Id="rId2" Type="http://schemas.microsoft.com/office/2011/relationships/chartColorStyle" Target="colors29.xml"/><Relationship Id="rId1" Type="http://schemas.microsoft.com/office/2011/relationships/chartStyle" Target="style29.xml"/><Relationship Id="rId4" Type="http://schemas.openxmlformats.org/officeDocument/2006/relationships/package" Target="../embeddings/Hoja_de_c_lculo_de_Microsoft_Excel28.xlsx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3.xml"/><Relationship Id="rId1" Type="http://schemas.microsoft.com/office/2011/relationships/chartStyle" Target="style3.xml"/><Relationship Id="rId4" Type="http://schemas.openxmlformats.org/officeDocument/2006/relationships/package" Target="../embeddings/Hoja_de_c_lculo_de_Microsoft_Excel2.xlsx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8.xml"/><Relationship Id="rId2" Type="http://schemas.microsoft.com/office/2011/relationships/chartColorStyle" Target="colors31.xml"/><Relationship Id="rId1" Type="http://schemas.microsoft.com/office/2011/relationships/chartStyle" Target="style31.xml"/><Relationship Id="rId4" Type="http://schemas.openxmlformats.org/officeDocument/2006/relationships/package" Target="../embeddings/Hoja_de_c_lculo_de_Microsoft_Excel30.xlsx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9.xml"/><Relationship Id="rId2" Type="http://schemas.microsoft.com/office/2011/relationships/chartColorStyle" Target="colors32.xml"/><Relationship Id="rId1" Type="http://schemas.microsoft.com/office/2011/relationships/chartStyle" Target="style32.xml"/><Relationship Id="rId4" Type="http://schemas.openxmlformats.org/officeDocument/2006/relationships/package" Target="../embeddings/Hoja_de_c_lculo_de_Microsoft_Excel31.xlsx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0.xml"/><Relationship Id="rId2" Type="http://schemas.microsoft.com/office/2011/relationships/chartColorStyle" Target="colors34.xml"/><Relationship Id="rId1" Type="http://schemas.microsoft.com/office/2011/relationships/chartStyle" Target="style34.xml"/><Relationship Id="rId4" Type="http://schemas.openxmlformats.org/officeDocument/2006/relationships/package" Target="../embeddings/Hoja_de_c_lculo_de_Microsoft_Excel33.xlsx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1.xml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package" Target="../embeddings/Hoja_de_c_lculo_de_Microsoft_Excel34.xlsx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2.xml"/><Relationship Id="rId2" Type="http://schemas.microsoft.com/office/2011/relationships/chartColorStyle" Target="colors37.xml"/><Relationship Id="rId1" Type="http://schemas.microsoft.com/office/2011/relationships/chartStyle" Target="style37.xml"/><Relationship Id="rId4" Type="http://schemas.openxmlformats.org/officeDocument/2006/relationships/package" Target="../embeddings/Hoja_de_c_lculo_de_Microsoft_Excel36.xlsx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3.xml"/><Relationship Id="rId2" Type="http://schemas.microsoft.com/office/2011/relationships/chartColorStyle" Target="colors38.xml"/><Relationship Id="rId1" Type="http://schemas.microsoft.com/office/2011/relationships/chartStyle" Target="style38.xml"/><Relationship Id="rId4" Type="http://schemas.openxmlformats.org/officeDocument/2006/relationships/package" Target="../embeddings/Hoja_de_c_lculo_de_Microsoft_Excel37.xlsx"/></Relationships>
</file>

<file path=ppt/charts/_rels/chart3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38.xlsx"/><Relationship Id="rId2" Type="http://schemas.microsoft.com/office/2011/relationships/chartColorStyle" Target="colors39.xml"/><Relationship Id="rId1" Type="http://schemas.microsoft.com/office/2011/relationships/chartStyle" Target="style39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package" Target="../embeddings/Hoja_de_c_lculo_de_Microsoft_Excel3.xlsx"/></Relationships>
</file>

<file path=ppt/charts/_rels/chart4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4.xml"/><Relationship Id="rId2" Type="http://schemas.microsoft.com/office/2011/relationships/chartColorStyle" Target="colors40.xml"/><Relationship Id="rId1" Type="http://schemas.microsoft.com/office/2011/relationships/chartStyle" Target="style40.xml"/><Relationship Id="rId4" Type="http://schemas.openxmlformats.org/officeDocument/2006/relationships/package" Target="../embeddings/Hoja_de_c_lculo_de_Microsoft_Excel39.xlsx"/></Relationships>
</file>

<file path=ppt/charts/_rels/chart4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5.xml"/><Relationship Id="rId2" Type="http://schemas.microsoft.com/office/2011/relationships/chartColorStyle" Target="colors41.xml"/><Relationship Id="rId1" Type="http://schemas.microsoft.com/office/2011/relationships/chartStyle" Target="style41.xml"/><Relationship Id="rId4" Type="http://schemas.openxmlformats.org/officeDocument/2006/relationships/package" Target="../embeddings/Hoja_de_c_lculo_de_Microsoft_Excel40.xlsx"/></Relationships>
</file>

<file path=ppt/charts/_rels/chart4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1.xlsx"/><Relationship Id="rId2" Type="http://schemas.microsoft.com/office/2011/relationships/chartColorStyle" Target="colors42.xml"/><Relationship Id="rId1" Type="http://schemas.microsoft.com/office/2011/relationships/chartStyle" Target="style42.xml"/></Relationships>
</file>

<file path=ppt/charts/_rels/chart4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6.xml"/><Relationship Id="rId2" Type="http://schemas.microsoft.com/office/2011/relationships/chartColorStyle" Target="colors43.xml"/><Relationship Id="rId1" Type="http://schemas.microsoft.com/office/2011/relationships/chartStyle" Target="style43.xml"/><Relationship Id="rId4" Type="http://schemas.openxmlformats.org/officeDocument/2006/relationships/package" Target="../embeddings/Hoja_de_c_lculo_de_Microsoft_Excel42.xlsx"/></Relationships>
</file>

<file path=ppt/charts/_rels/chart4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7.xml"/><Relationship Id="rId2" Type="http://schemas.microsoft.com/office/2011/relationships/chartColorStyle" Target="colors44.xml"/><Relationship Id="rId1" Type="http://schemas.microsoft.com/office/2011/relationships/chartStyle" Target="style44.xml"/><Relationship Id="rId4" Type="http://schemas.openxmlformats.org/officeDocument/2006/relationships/package" Target="../embeddings/Hoja_de_c_lculo_de_Microsoft_Excel43.xlsx"/></Relationships>
</file>

<file path=ppt/charts/_rels/chart4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4.xlsx"/><Relationship Id="rId2" Type="http://schemas.microsoft.com/office/2011/relationships/chartColorStyle" Target="colors45.xml"/><Relationship Id="rId1" Type="http://schemas.microsoft.com/office/2011/relationships/chartStyle" Target="style45.xml"/></Relationships>
</file>

<file path=ppt/charts/_rels/chart4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8.xml"/><Relationship Id="rId2" Type="http://schemas.microsoft.com/office/2011/relationships/chartColorStyle" Target="colors46.xml"/><Relationship Id="rId1" Type="http://schemas.microsoft.com/office/2011/relationships/chartStyle" Target="style46.xml"/><Relationship Id="rId4" Type="http://schemas.openxmlformats.org/officeDocument/2006/relationships/package" Target="../embeddings/Hoja_de_c_lculo_de_Microsoft_Excel45.xlsx"/></Relationships>
</file>

<file path=ppt/charts/_rels/chart4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6.xlsx"/><Relationship Id="rId2" Type="http://schemas.microsoft.com/office/2011/relationships/chartColorStyle" Target="colors47.xml"/><Relationship Id="rId1" Type="http://schemas.microsoft.com/office/2011/relationships/chartStyle" Target="style47.xml"/></Relationships>
</file>

<file path=ppt/charts/_rels/chart4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29.xml"/><Relationship Id="rId2" Type="http://schemas.microsoft.com/office/2011/relationships/chartColorStyle" Target="colors48.xml"/><Relationship Id="rId1" Type="http://schemas.microsoft.com/office/2011/relationships/chartStyle" Target="style48.xml"/><Relationship Id="rId4" Type="http://schemas.openxmlformats.org/officeDocument/2006/relationships/package" Target="../embeddings/Hoja_de_c_lculo_de_Microsoft_Excel47.xlsx"/></Relationships>
</file>

<file path=ppt/charts/_rels/chart4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0.xml"/><Relationship Id="rId2" Type="http://schemas.microsoft.com/office/2011/relationships/chartColorStyle" Target="colors49.xml"/><Relationship Id="rId1" Type="http://schemas.microsoft.com/office/2011/relationships/chartStyle" Target="style49.xml"/><Relationship Id="rId4" Type="http://schemas.openxmlformats.org/officeDocument/2006/relationships/package" Target="../embeddings/Hoja_de_c_lculo_de_Microsoft_Excel48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5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49.xlsx"/><Relationship Id="rId2" Type="http://schemas.microsoft.com/office/2011/relationships/chartColorStyle" Target="colors50.xml"/><Relationship Id="rId1" Type="http://schemas.microsoft.com/office/2011/relationships/chartStyle" Target="style50.xml"/></Relationships>
</file>

<file path=ppt/charts/_rels/chart5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1.xml"/><Relationship Id="rId2" Type="http://schemas.microsoft.com/office/2011/relationships/chartColorStyle" Target="colors51.xml"/><Relationship Id="rId1" Type="http://schemas.microsoft.com/office/2011/relationships/chartStyle" Target="style51.xml"/><Relationship Id="rId4" Type="http://schemas.openxmlformats.org/officeDocument/2006/relationships/package" Target="../embeddings/Hoja_de_c_lculo_de_Microsoft_Excel50.xlsx"/></Relationships>
</file>

<file path=ppt/charts/_rels/chart5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2.xml"/><Relationship Id="rId2" Type="http://schemas.microsoft.com/office/2011/relationships/chartColorStyle" Target="colors52.xml"/><Relationship Id="rId1" Type="http://schemas.microsoft.com/office/2011/relationships/chartStyle" Target="style52.xml"/><Relationship Id="rId4" Type="http://schemas.openxmlformats.org/officeDocument/2006/relationships/package" Target="../embeddings/Hoja_de_c_lculo_de_Microsoft_Excel51.xlsx"/></Relationships>
</file>

<file path=ppt/charts/_rels/chart5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2.xlsx"/><Relationship Id="rId2" Type="http://schemas.microsoft.com/office/2011/relationships/chartColorStyle" Target="colors53.xml"/><Relationship Id="rId1" Type="http://schemas.microsoft.com/office/2011/relationships/chartStyle" Target="style53.xml"/></Relationships>
</file>

<file path=ppt/charts/_rels/chart5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3.xml"/><Relationship Id="rId2" Type="http://schemas.microsoft.com/office/2011/relationships/chartColorStyle" Target="colors54.xml"/><Relationship Id="rId1" Type="http://schemas.microsoft.com/office/2011/relationships/chartStyle" Target="style54.xml"/><Relationship Id="rId4" Type="http://schemas.openxmlformats.org/officeDocument/2006/relationships/package" Target="../embeddings/Hoja_de_c_lculo_de_Microsoft_Excel53.xlsx"/></Relationships>
</file>

<file path=ppt/charts/_rels/chart5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4.xml"/><Relationship Id="rId2" Type="http://schemas.microsoft.com/office/2011/relationships/chartColorStyle" Target="colors55.xml"/><Relationship Id="rId1" Type="http://schemas.microsoft.com/office/2011/relationships/chartStyle" Target="style55.xml"/><Relationship Id="rId4" Type="http://schemas.openxmlformats.org/officeDocument/2006/relationships/package" Target="../embeddings/Hoja_de_c_lculo_de_Microsoft_Excel54.xlsx"/></Relationships>
</file>

<file path=ppt/charts/_rels/chart5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5.xlsx"/><Relationship Id="rId2" Type="http://schemas.microsoft.com/office/2011/relationships/chartColorStyle" Target="colors56.xml"/><Relationship Id="rId1" Type="http://schemas.microsoft.com/office/2011/relationships/chartStyle" Target="style56.xml"/></Relationships>
</file>

<file path=ppt/charts/_rels/chart5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5.xml"/><Relationship Id="rId2" Type="http://schemas.microsoft.com/office/2011/relationships/chartColorStyle" Target="colors57.xml"/><Relationship Id="rId1" Type="http://schemas.microsoft.com/office/2011/relationships/chartStyle" Target="style57.xml"/><Relationship Id="rId4" Type="http://schemas.openxmlformats.org/officeDocument/2006/relationships/package" Target="../embeddings/Hoja_de_c_lculo_de_Microsoft_Excel56.xlsx"/></Relationships>
</file>

<file path=ppt/charts/_rels/chart5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6.xml"/><Relationship Id="rId2" Type="http://schemas.microsoft.com/office/2011/relationships/chartColorStyle" Target="colors58.xml"/><Relationship Id="rId1" Type="http://schemas.microsoft.com/office/2011/relationships/chartStyle" Target="style58.xml"/><Relationship Id="rId4" Type="http://schemas.openxmlformats.org/officeDocument/2006/relationships/package" Target="../embeddings/Hoja_de_c_lculo_de_Microsoft_Excel57.xlsx"/></Relationships>
</file>

<file path=ppt/charts/_rels/chart5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58.xlsx"/><Relationship Id="rId2" Type="http://schemas.microsoft.com/office/2011/relationships/chartColorStyle" Target="colors59.xml"/><Relationship Id="rId1" Type="http://schemas.microsoft.com/office/2011/relationships/chartStyle" Target="style59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.xml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package" Target="../embeddings/Hoja_de_c_lculo_de_Microsoft_Excel5.xlsx"/></Relationships>
</file>

<file path=ppt/charts/_rels/chart6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7.xml"/><Relationship Id="rId2" Type="http://schemas.microsoft.com/office/2011/relationships/chartColorStyle" Target="colors60.xml"/><Relationship Id="rId1" Type="http://schemas.microsoft.com/office/2011/relationships/chartStyle" Target="style60.xml"/><Relationship Id="rId4" Type="http://schemas.openxmlformats.org/officeDocument/2006/relationships/package" Target="../embeddings/Hoja_de_c_lculo_de_Microsoft_Excel59.xlsx"/></Relationships>
</file>

<file path=ppt/charts/_rels/chart6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0.xlsx"/><Relationship Id="rId2" Type="http://schemas.microsoft.com/office/2011/relationships/chartColorStyle" Target="colors61.xml"/><Relationship Id="rId1" Type="http://schemas.microsoft.com/office/2011/relationships/chartStyle" Target="style61.xml"/></Relationships>
</file>

<file path=ppt/charts/_rels/chart6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8.xml"/><Relationship Id="rId2" Type="http://schemas.microsoft.com/office/2011/relationships/chartColorStyle" Target="colors62.xml"/><Relationship Id="rId1" Type="http://schemas.microsoft.com/office/2011/relationships/chartStyle" Target="style62.xml"/><Relationship Id="rId4" Type="http://schemas.openxmlformats.org/officeDocument/2006/relationships/package" Target="../embeddings/Hoja_de_c_lculo_de_Microsoft_Excel61.xlsx"/></Relationships>
</file>

<file path=ppt/charts/_rels/chart6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39.xml"/><Relationship Id="rId2" Type="http://schemas.microsoft.com/office/2011/relationships/chartColorStyle" Target="colors63.xml"/><Relationship Id="rId1" Type="http://schemas.microsoft.com/office/2011/relationships/chartStyle" Target="style63.xml"/><Relationship Id="rId4" Type="http://schemas.openxmlformats.org/officeDocument/2006/relationships/package" Target="../embeddings/Hoja_de_c_lculo_de_Microsoft_Excel62.xlsx"/></Relationships>
</file>

<file path=ppt/charts/_rels/chart6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3.xlsx"/><Relationship Id="rId2" Type="http://schemas.microsoft.com/office/2011/relationships/chartColorStyle" Target="colors64.xml"/><Relationship Id="rId1" Type="http://schemas.microsoft.com/office/2011/relationships/chartStyle" Target="style64.xml"/></Relationships>
</file>

<file path=ppt/charts/_rels/chart6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0.xml"/><Relationship Id="rId2" Type="http://schemas.microsoft.com/office/2011/relationships/chartColorStyle" Target="colors65.xml"/><Relationship Id="rId1" Type="http://schemas.microsoft.com/office/2011/relationships/chartStyle" Target="style65.xml"/><Relationship Id="rId4" Type="http://schemas.openxmlformats.org/officeDocument/2006/relationships/package" Target="../embeddings/Hoja_de_c_lculo_de_Microsoft_Excel64.xlsx"/></Relationships>
</file>

<file path=ppt/charts/_rels/chart6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1.xml"/><Relationship Id="rId2" Type="http://schemas.microsoft.com/office/2011/relationships/chartColorStyle" Target="colors66.xml"/><Relationship Id="rId1" Type="http://schemas.microsoft.com/office/2011/relationships/chartStyle" Target="style66.xml"/><Relationship Id="rId4" Type="http://schemas.openxmlformats.org/officeDocument/2006/relationships/package" Target="../embeddings/Hoja_de_c_lculo_de_Microsoft_Excel65.xlsx"/></Relationships>
</file>

<file path=ppt/charts/_rels/chart6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6.xlsx"/><Relationship Id="rId2" Type="http://schemas.microsoft.com/office/2011/relationships/chartColorStyle" Target="colors67.xml"/><Relationship Id="rId1" Type="http://schemas.microsoft.com/office/2011/relationships/chartStyle" Target="style67.xml"/></Relationships>
</file>

<file path=ppt/charts/_rels/chart6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2.xml"/><Relationship Id="rId2" Type="http://schemas.microsoft.com/office/2011/relationships/chartColorStyle" Target="colors68.xml"/><Relationship Id="rId1" Type="http://schemas.microsoft.com/office/2011/relationships/chartStyle" Target="style68.xml"/><Relationship Id="rId4" Type="http://schemas.openxmlformats.org/officeDocument/2006/relationships/package" Target="../embeddings/Hoja_de_c_lculo_de_Microsoft_Excel67.xlsx"/></Relationships>
</file>

<file path=ppt/charts/_rels/chart6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68.xlsx"/><Relationship Id="rId2" Type="http://schemas.microsoft.com/office/2011/relationships/chartColorStyle" Target="colors69.xml"/><Relationship Id="rId1" Type="http://schemas.microsoft.com/office/2011/relationships/chartStyle" Target="style69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.xml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package" Target="../embeddings/Hoja_de_c_lculo_de_Microsoft_Excel6.xlsx"/></Relationships>
</file>

<file path=ppt/charts/_rels/chart7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3.xml"/><Relationship Id="rId2" Type="http://schemas.microsoft.com/office/2011/relationships/chartColorStyle" Target="colors70.xml"/><Relationship Id="rId1" Type="http://schemas.microsoft.com/office/2011/relationships/chartStyle" Target="style70.xml"/><Relationship Id="rId4" Type="http://schemas.openxmlformats.org/officeDocument/2006/relationships/package" Target="../embeddings/Hoja_de_c_lculo_de_Microsoft_Excel69.xlsx"/></Relationships>
</file>

<file path=ppt/charts/_rels/chart7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4.xml"/><Relationship Id="rId2" Type="http://schemas.microsoft.com/office/2011/relationships/chartColorStyle" Target="colors71.xml"/><Relationship Id="rId1" Type="http://schemas.microsoft.com/office/2011/relationships/chartStyle" Target="style71.xml"/><Relationship Id="rId4" Type="http://schemas.openxmlformats.org/officeDocument/2006/relationships/package" Target="../embeddings/Hoja_de_c_lculo_de_Microsoft_Excel70.xlsx"/></Relationships>
</file>

<file path=ppt/charts/_rels/chart7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1.xlsx"/><Relationship Id="rId2" Type="http://schemas.microsoft.com/office/2011/relationships/chartColorStyle" Target="colors72.xml"/><Relationship Id="rId1" Type="http://schemas.microsoft.com/office/2011/relationships/chartStyle" Target="style72.xml"/></Relationships>
</file>

<file path=ppt/charts/_rels/chart7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5.xml"/><Relationship Id="rId2" Type="http://schemas.microsoft.com/office/2011/relationships/chartColorStyle" Target="colors73.xml"/><Relationship Id="rId1" Type="http://schemas.microsoft.com/office/2011/relationships/chartStyle" Target="style73.xml"/><Relationship Id="rId4" Type="http://schemas.openxmlformats.org/officeDocument/2006/relationships/package" Target="../embeddings/Hoja_de_c_lculo_de_Microsoft_Excel72.xlsx"/></Relationships>
</file>

<file path=ppt/charts/_rels/chart7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3.xlsx"/><Relationship Id="rId2" Type="http://schemas.microsoft.com/office/2011/relationships/chartColorStyle" Target="colors74.xml"/><Relationship Id="rId1" Type="http://schemas.microsoft.com/office/2011/relationships/chartStyle" Target="style74.xml"/></Relationships>
</file>

<file path=ppt/charts/_rels/chart7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6.xml"/><Relationship Id="rId2" Type="http://schemas.microsoft.com/office/2011/relationships/chartColorStyle" Target="colors75.xml"/><Relationship Id="rId1" Type="http://schemas.microsoft.com/office/2011/relationships/chartStyle" Target="style75.xml"/><Relationship Id="rId4" Type="http://schemas.openxmlformats.org/officeDocument/2006/relationships/package" Target="../embeddings/Hoja_de_c_lculo_de_Microsoft_Excel74.xlsx"/></Relationships>
</file>

<file path=ppt/charts/_rels/chart7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5.xlsx"/><Relationship Id="rId2" Type="http://schemas.microsoft.com/office/2011/relationships/chartColorStyle" Target="colors76.xml"/><Relationship Id="rId1" Type="http://schemas.microsoft.com/office/2011/relationships/chartStyle" Target="style76.xml"/></Relationships>
</file>

<file path=ppt/charts/_rels/chart7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7.xml"/><Relationship Id="rId2" Type="http://schemas.microsoft.com/office/2011/relationships/chartColorStyle" Target="colors77.xml"/><Relationship Id="rId1" Type="http://schemas.microsoft.com/office/2011/relationships/chartStyle" Target="style77.xml"/><Relationship Id="rId4" Type="http://schemas.openxmlformats.org/officeDocument/2006/relationships/package" Target="../embeddings/Hoja_de_c_lculo_de_Microsoft_Excel76.xlsx"/></Relationships>
</file>

<file path=ppt/charts/_rels/chart78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8.xml"/><Relationship Id="rId2" Type="http://schemas.microsoft.com/office/2011/relationships/chartColorStyle" Target="colors78.xml"/><Relationship Id="rId1" Type="http://schemas.microsoft.com/office/2011/relationships/chartStyle" Target="style78.xml"/><Relationship Id="rId4" Type="http://schemas.openxmlformats.org/officeDocument/2006/relationships/package" Target="../embeddings/Hoja_de_c_lculo_de_Microsoft_Excel77.xlsx"/></Relationships>
</file>

<file path=ppt/charts/_rels/chart7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8.xlsx"/><Relationship Id="rId2" Type="http://schemas.microsoft.com/office/2011/relationships/chartColorStyle" Target="colors79.xml"/><Relationship Id="rId1" Type="http://schemas.microsoft.com/office/2011/relationships/chartStyle" Target="style79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80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49.xml"/><Relationship Id="rId2" Type="http://schemas.microsoft.com/office/2011/relationships/chartColorStyle" Target="colors80.xml"/><Relationship Id="rId1" Type="http://schemas.microsoft.com/office/2011/relationships/chartStyle" Target="style80.xml"/><Relationship Id="rId4" Type="http://schemas.openxmlformats.org/officeDocument/2006/relationships/package" Target="../embeddings/Hoja_de_c_lculo_de_Microsoft_Excel79.xlsx"/></Relationships>
</file>

<file path=ppt/charts/_rels/chart8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0.xml"/><Relationship Id="rId2" Type="http://schemas.microsoft.com/office/2011/relationships/chartColorStyle" Target="colors81.xml"/><Relationship Id="rId1" Type="http://schemas.microsoft.com/office/2011/relationships/chartStyle" Target="style81.xml"/><Relationship Id="rId4" Type="http://schemas.openxmlformats.org/officeDocument/2006/relationships/package" Target="../embeddings/Hoja_de_c_lculo_de_Microsoft_Excel80.xlsx"/></Relationships>
</file>

<file path=ppt/charts/_rels/chart8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1.xlsx"/><Relationship Id="rId2" Type="http://schemas.microsoft.com/office/2011/relationships/chartColorStyle" Target="colors82.xml"/><Relationship Id="rId1" Type="http://schemas.microsoft.com/office/2011/relationships/chartStyle" Target="style82.xml"/></Relationships>
</file>

<file path=ppt/charts/_rels/chart83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1.xml"/><Relationship Id="rId2" Type="http://schemas.microsoft.com/office/2011/relationships/chartColorStyle" Target="colors83.xml"/><Relationship Id="rId1" Type="http://schemas.microsoft.com/office/2011/relationships/chartStyle" Target="style83.xml"/><Relationship Id="rId4" Type="http://schemas.openxmlformats.org/officeDocument/2006/relationships/package" Target="../embeddings/Hoja_de_c_lculo_de_Microsoft_Excel82.xlsx"/></Relationships>
</file>

<file path=ppt/charts/_rels/chart8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2.xml"/><Relationship Id="rId2" Type="http://schemas.microsoft.com/office/2011/relationships/chartColorStyle" Target="colors84.xml"/><Relationship Id="rId1" Type="http://schemas.microsoft.com/office/2011/relationships/chartStyle" Target="style84.xml"/><Relationship Id="rId4" Type="http://schemas.openxmlformats.org/officeDocument/2006/relationships/package" Target="../embeddings/Hoja_de_c_lculo_de_Microsoft_Excel83.xlsx"/></Relationships>
</file>

<file path=ppt/charts/_rels/chart8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4.xlsx"/><Relationship Id="rId2" Type="http://schemas.microsoft.com/office/2011/relationships/chartColorStyle" Target="colors85.xml"/><Relationship Id="rId1" Type="http://schemas.microsoft.com/office/2011/relationships/chartStyle" Target="style85.xml"/></Relationships>
</file>

<file path=ppt/charts/_rels/chart86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3.xml"/><Relationship Id="rId2" Type="http://schemas.microsoft.com/office/2011/relationships/chartColorStyle" Target="colors86.xml"/><Relationship Id="rId1" Type="http://schemas.microsoft.com/office/2011/relationships/chartStyle" Target="style86.xml"/><Relationship Id="rId4" Type="http://schemas.openxmlformats.org/officeDocument/2006/relationships/package" Target="../embeddings/Hoja_de_c_lculo_de_Microsoft_Excel85.xlsx"/></Relationships>
</file>

<file path=ppt/charts/_rels/chart8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4.xml"/><Relationship Id="rId2" Type="http://schemas.microsoft.com/office/2011/relationships/chartColorStyle" Target="colors87.xml"/><Relationship Id="rId1" Type="http://schemas.microsoft.com/office/2011/relationships/chartStyle" Target="style87.xml"/><Relationship Id="rId4" Type="http://schemas.openxmlformats.org/officeDocument/2006/relationships/package" Target="../embeddings/Hoja_de_c_lculo_de_Microsoft_Excel86.xlsx"/></Relationships>
</file>

<file path=ppt/charts/_rels/chart8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7.xlsx"/><Relationship Id="rId2" Type="http://schemas.microsoft.com/office/2011/relationships/chartColorStyle" Target="colors88.xml"/><Relationship Id="rId1" Type="http://schemas.microsoft.com/office/2011/relationships/chartStyle" Target="style88.xml"/></Relationships>
</file>

<file path=ppt/charts/_rels/chart8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5.xml"/><Relationship Id="rId2" Type="http://schemas.microsoft.com/office/2011/relationships/chartColorStyle" Target="colors89.xml"/><Relationship Id="rId1" Type="http://schemas.microsoft.com/office/2011/relationships/chartStyle" Target="style89.xml"/><Relationship Id="rId4" Type="http://schemas.openxmlformats.org/officeDocument/2006/relationships/package" Target="../embeddings/Hoja_de_c_lculo_de_Microsoft_Excel88.xlsx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.xml"/><Relationship Id="rId2" Type="http://schemas.microsoft.com/office/2011/relationships/chartColorStyle" Target="colors9.xml"/><Relationship Id="rId1" Type="http://schemas.microsoft.com/office/2011/relationships/chartStyle" Target="style9.xml"/><Relationship Id="rId4" Type="http://schemas.openxmlformats.org/officeDocument/2006/relationships/package" Target="../embeddings/Hoja_de_c_lculo_de_Microsoft_Excel8.xlsx"/></Relationships>
</file>

<file path=ppt/charts/_rels/chart9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89.xlsx"/><Relationship Id="rId2" Type="http://schemas.microsoft.com/office/2011/relationships/chartColorStyle" Target="colors90.xml"/><Relationship Id="rId1" Type="http://schemas.microsoft.com/office/2011/relationships/chartStyle" Target="style90.xml"/></Relationships>
</file>

<file path=ppt/charts/_rels/chart9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6.xml"/><Relationship Id="rId2" Type="http://schemas.microsoft.com/office/2011/relationships/chartColorStyle" Target="colors91.xml"/><Relationship Id="rId1" Type="http://schemas.microsoft.com/office/2011/relationships/chartStyle" Target="style91.xml"/><Relationship Id="rId4" Type="http://schemas.openxmlformats.org/officeDocument/2006/relationships/package" Target="../embeddings/Hoja_de_c_lculo_de_Microsoft_Excel90.xlsx"/></Relationships>
</file>

<file path=ppt/charts/_rels/chart92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7.xml"/><Relationship Id="rId2" Type="http://schemas.microsoft.com/office/2011/relationships/chartColorStyle" Target="colors92.xml"/><Relationship Id="rId1" Type="http://schemas.microsoft.com/office/2011/relationships/chartStyle" Target="style92.xml"/><Relationship Id="rId4" Type="http://schemas.openxmlformats.org/officeDocument/2006/relationships/package" Target="../embeddings/Hoja_de_c_lculo_de_Microsoft_Excel91.xlsx"/></Relationships>
</file>

<file path=ppt/charts/_rels/chart9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2.xlsx"/><Relationship Id="rId2" Type="http://schemas.microsoft.com/office/2011/relationships/chartColorStyle" Target="colors93.xml"/><Relationship Id="rId1" Type="http://schemas.microsoft.com/office/2011/relationships/chartStyle" Target="style93.xml"/></Relationships>
</file>

<file path=ppt/charts/_rels/chart94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8.xml"/><Relationship Id="rId2" Type="http://schemas.microsoft.com/office/2011/relationships/chartColorStyle" Target="colors94.xml"/><Relationship Id="rId1" Type="http://schemas.microsoft.com/office/2011/relationships/chartStyle" Target="style94.xml"/><Relationship Id="rId4" Type="http://schemas.openxmlformats.org/officeDocument/2006/relationships/package" Target="../embeddings/Hoja_de_c_lculo_de_Microsoft_Excel93.xlsx"/></Relationships>
</file>

<file path=ppt/charts/_rels/chart95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59.xml"/><Relationship Id="rId2" Type="http://schemas.microsoft.com/office/2011/relationships/chartColorStyle" Target="colors95.xml"/><Relationship Id="rId1" Type="http://schemas.microsoft.com/office/2011/relationships/chartStyle" Target="style95.xml"/><Relationship Id="rId4" Type="http://schemas.openxmlformats.org/officeDocument/2006/relationships/package" Target="../embeddings/Hoja_de_c_lculo_de_Microsoft_Excel94.xlsx"/></Relationships>
</file>

<file path=ppt/charts/_rels/chart9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5.xlsx"/><Relationship Id="rId2" Type="http://schemas.microsoft.com/office/2011/relationships/chartColorStyle" Target="colors96.xml"/><Relationship Id="rId1" Type="http://schemas.microsoft.com/office/2011/relationships/chartStyle" Target="style96.xml"/></Relationships>
</file>

<file path=ppt/charts/_rels/chart9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0.xml"/><Relationship Id="rId2" Type="http://schemas.microsoft.com/office/2011/relationships/chartColorStyle" Target="colors97.xml"/><Relationship Id="rId1" Type="http://schemas.microsoft.com/office/2011/relationships/chartStyle" Target="style97.xml"/><Relationship Id="rId4" Type="http://schemas.openxmlformats.org/officeDocument/2006/relationships/package" Target="../embeddings/Hoja_de_c_lculo_de_Microsoft_Excel96.xlsx"/></Relationships>
</file>

<file path=ppt/charts/_rels/chart9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97.xlsx"/><Relationship Id="rId2" Type="http://schemas.microsoft.com/office/2011/relationships/chartColorStyle" Target="colors98.xml"/><Relationship Id="rId1" Type="http://schemas.microsoft.com/office/2011/relationships/chartStyle" Target="style98.xml"/></Relationships>
</file>

<file path=ppt/charts/_rels/chart99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61.xml"/><Relationship Id="rId2" Type="http://schemas.microsoft.com/office/2011/relationships/chartColorStyle" Target="colors99.xml"/><Relationship Id="rId1" Type="http://schemas.microsoft.com/office/2011/relationships/chartStyle" Target="style99.xml"/><Relationship Id="rId4" Type="http://schemas.openxmlformats.org/officeDocument/2006/relationships/package" Target="../embeddings/Hoja_de_c_lculo_de_Microsoft_Excel98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8C7-4D15-840B-FDAAD4C1A505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8C7-4D15-840B-FDAAD4C1A505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8C7-4D15-840B-FDAAD4C1A505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8C7-4D15-840B-FDAAD4C1A505}"/>
              </c:ext>
            </c:extLst>
          </c:dPt>
          <c:dLbls>
            <c:dLbl>
              <c:idx val="0"/>
              <c:layout>
                <c:manualLayout>
                  <c:x val="-4.7591426759846733E-2"/>
                  <c:y val="0.1716164859553087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190599751474583"/>
                      <c:h val="0.1434540130626457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8C7-4D15-840B-FDAAD4C1A505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8C7-4D15-840B-FDAAD4C1A505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8C7-4D15-840B-FDAAD4C1A505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8C7-4D15-840B-FDAAD4C1A50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57</c:v>
                </c:pt>
                <c:pt idx="1">
                  <c:v>14</c:v>
                </c:pt>
                <c:pt idx="2">
                  <c:v>17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8C7-4D15-840B-FDAAD4C1A5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10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36C-4E55-A730-4A40C1377485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36C-4E55-A730-4A40C1377485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36C-4E55-A730-4A40C1377485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36C-4E55-A730-4A40C1377485}"/>
              </c:ext>
            </c:extLst>
          </c:dPt>
          <c:dLbls>
            <c:dLbl>
              <c:idx val="0"/>
              <c:layout>
                <c:manualLayout>
                  <c:x val="-5.2172025093085259E-2"/>
                  <c:y val="-0.1507834533677947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457917020096866"/>
                      <c:h val="0.139837626179140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36C-4E55-A730-4A40C1377485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36C-4E55-A730-4A40C1377485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36C-4E55-A730-4A40C137748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36C-4E55-A730-4A40C137748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</c:v>
                </c:pt>
                <c:pt idx="1">
                  <c:v>6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36C-4E55-A730-4A40C137748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10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709-407D-BD35-459D1AFF625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709-407D-BD35-459D1AFF625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46140.303091859998</c:v>
                </c:pt>
                <c:pt idx="1">
                  <c:v>17987.335774769996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709-407D-BD35-459D1AFF62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595264"/>
        <c:axId val="107596800"/>
      </c:barChart>
      <c:catAx>
        <c:axId val="10759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7596800"/>
        <c:crosses val="autoZero"/>
        <c:auto val="1"/>
        <c:lblAlgn val="ctr"/>
        <c:lblOffset val="100"/>
        <c:noMultiLvlLbl val="0"/>
      </c:catAx>
      <c:valAx>
        <c:axId val="1075968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759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2EC-48AD-8C64-AE0D13076D1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2EC-48AD-8C64-AE0D13076D12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2EC-48AD-8C64-AE0D13076D12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2EC-48AD-8C64-AE0D13076D12}"/>
              </c:ext>
            </c:extLst>
          </c:dPt>
          <c:dLbls>
            <c:dLbl>
              <c:idx val="0"/>
              <c:layout>
                <c:manualLayout>
                  <c:x val="-0.22527582702618942"/>
                  <c:y val="-0.74387426247761346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072550327179648"/>
                      <c:h val="0.1470702747700292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2EC-48AD-8C64-AE0D13076D12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2EC-48AD-8C64-AE0D13076D12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2EC-48AD-8C64-AE0D13076D12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2EC-48AD-8C64-AE0D13076D1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2EC-48AD-8C64-AE0D13076D1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10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20961692098279"/>
          <c:y val="2.4301481221336199E-2"/>
          <c:w val="0.79318371908319685"/>
          <c:h val="0.85607156137668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946-440F-BFBF-B6E45534997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946-440F-BFBF-B6E45534997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1553584.953</c:v>
                </c:pt>
                <c:pt idx="1">
                  <c:v>1284474.60567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946-440F-BFBF-B6E45534997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503616"/>
        <c:axId val="107505152"/>
      </c:barChart>
      <c:catAx>
        <c:axId val="10750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7505152"/>
        <c:crosses val="autoZero"/>
        <c:auto val="1"/>
        <c:lblAlgn val="ctr"/>
        <c:lblOffset val="100"/>
        <c:noMultiLvlLbl val="0"/>
      </c:catAx>
      <c:valAx>
        <c:axId val="1075051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7503616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099-49F8-8842-36A1708CA5C4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099-49F8-8842-36A1708CA5C4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099-49F8-8842-36A1708CA5C4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099-49F8-8842-36A1708CA5C4}"/>
              </c:ext>
            </c:extLst>
          </c:dPt>
          <c:dLbls>
            <c:dLbl>
              <c:idx val="0"/>
              <c:layout>
                <c:manualLayout>
                  <c:x val="-0.31839682411194142"/>
                  <c:y val="-0.7221757449182241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842547677933019"/>
                      <c:h val="0.1470704274593343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099-49F8-8842-36A1708CA5C4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099-49F8-8842-36A1708CA5C4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099-49F8-8842-36A1708CA5C4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099-49F8-8842-36A1708CA5C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099-49F8-8842-36A1708CA5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10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920961692098279"/>
          <c:y val="2.4301481221336199E-2"/>
          <c:w val="0.79318371908319685"/>
          <c:h val="0.85607156137668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412-4C6E-9CD6-5D53DF188B9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412-4C6E-9CD6-5D53DF188B9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294075</c:v>
                </c:pt>
                <c:pt idx="1">
                  <c:v>268129.37225999997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412-4C6E-9CD6-5D53DF188B9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503616"/>
        <c:axId val="107505152"/>
      </c:barChart>
      <c:catAx>
        <c:axId val="1075036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7505152"/>
        <c:crosses val="autoZero"/>
        <c:auto val="1"/>
        <c:lblAlgn val="ctr"/>
        <c:lblOffset val="100"/>
        <c:noMultiLvlLbl val="0"/>
      </c:catAx>
      <c:valAx>
        <c:axId val="1075051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7503616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784-494E-889B-B65287D02DB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784-494E-889B-B65287D02DB8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784-494E-889B-B65287D02DB8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784-494E-889B-B65287D02DB8}"/>
              </c:ext>
            </c:extLst>
          </c:dPt>
          <c:dLbls>
            <c:dLbl>
              <c:idx val="0"/>
              <c:layout>
                <c:manualLayout>
                  <c:x val="0.36320973418465885"/>
                  <c:y val="-0.1323473847861914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924022521025748"/>
                      <c:h val="0.1405456946511197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784-494E-889B-B65287D02DB8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784-494E-889B-B65287D02DB8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784-494E-889B-B65287D02DB8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784-494E-889B-B65287D02DB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784-494E-889B-B65287D02DB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10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013-43B4-859F-38BA38A3E0F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013-43B4-859F-38BA38A3E0F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971993.33299999998</c:v>
                </c:pt>
                <c:pt idx="1">
                  <c:v>925950.09615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013-43B4-859F-38BA38A3E0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283200"/>
        <c:axId val="107284736"/>
      </c:barChart>
      <c:catAx>
        <c:axId val="1072832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7284736"/>
        <c:crosses val="autoZero"/>
        <c:auto val="1"/>
        <c:lblAlgn val="ctr"/>
        <c:lblOffset val="100"/>
        <c:noMultiLvlLbl val="0"/>
      </c:catAx>
      <c:valAx>
        <c:axId val="1072847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7283200"/>
        <c:crosses val="autoZero"/>
        <c:crossBetween val="between"/>
        <c:majorUnit val="4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0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578-4288-B3DC-E164AC446CDA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578-4288-B3DC-E164AC446CDA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578-4288-B3DC-E164AC446CDA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578-4288-B3DC-E164AC446CDA}"/>
              </c:ext>
            </c:extLst>
          </c:dPt>
          <c:dLbls>
            <c:dLbl>
              <c:idx val="0"/>
              <c:layout>
                <c:manualLayout>
                  <c:x val="0.35733631785426623"/>
                  <c:y val="-0.147167161314854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749339254947224"/>
                      <c:h val="0.1470702102850217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578-4288-B3DC-E164AC446CDA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578-4288-B3DC-E164AC446CDA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578-4288-B3DC-E164AC446CDA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578-4288-B3DC-E164AC446CD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578-4288-B3DC-E164AC446CD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10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451-4924-A509-D963F083008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451-4924-A509-D963F083008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454.77499999999998</c:v>
                </c:pt>
                <c:pt idx="1">
                  <c:v>363.62876727999998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451-4924-A509-D963F08300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7211776"/>
        <c:axId val="107213568"/>
      </c:barChart>
      <c:catAx>
        <c:axId val="10721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7213568"/>
        <c:crosses val="autoZero"/>
        <c:auto val="1"/>
        <c:lblAlgn val="ctr"/>
        <c:lblOffset val="100"/>
        <c:noMultiLvlLbl val="0"/>
      </c:catAx>
      <c:valAx>
        <c:axId val="10721356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72117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A75-4392-80BB-170CD570580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A75-4392-80BB-170CD570580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1066129.2584845801</c:v>
                </c:pt>
                <c:pt idx="1">
                  <c:v>801743.20332193992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A75-4392-80BB-170CD570580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8767360"/>
        <c:axId val="28768896"/>
      </c:barChart>
      <c:catAx>
        <c:axId val="2876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768896"/>
        <c:crosses val="autoZero"/>
        <c:auto val="1"/>
        <c:lblAlgn val="ctr"/>
        <c:lblOffset val="100"/>
        <c:noMultiLvlLbl val="0"/>
      </c:catAx>
      <c:valAx>
        <c:axId val="2876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876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5CB-494A-B513-8B904376C9A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5CB-494A-B513-8B904376C9AB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5CB-494A-B513-8B904376C9AB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5CB-494A-B513-8B904376C9AB}"/>
              </c:ext>
            </c:extLst>
          </c:dPt>
          <c:dLbls>
            <c:dLbl>
              <c:idx val="0"/>
              <c:layout>
                <c:manualLayout>
                  <c:x val="4.6926131194667521E-2"/>
                  <c:y val="-0.1290850121530579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691089152538638"/>
                      <c:h val="0.139837626179140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5CB-494A-B513-8B904376C9AB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5CB-494A-B513-8B904376C9AB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5CB-494A-B513-8B904376C9AB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5CB-494A-B513-8B904376C9A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5CB-494A-B513-8B904376C9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1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EDE-4911-B8BF-C4B962C190B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EDE-4911-B8BF-C4B962C190B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1731.2682800600001</c:v>
                </c:pt>
                <c:pt idx="1">
                  <c:v>1662.25701503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EDE-4911-B8BF-C4B962C190B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997824"/>
        <c:axId val="105999360"/>
      </c:barChart>
      <c:catAx>
        <c:axId val="105997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999360"/>
        <c:crosses val="autoZero"/>
        <c:auto val="1"/>
        <c:lblAlgn val="ctr"/>
        <c:lblOffset val="100"/>
        <c:noMultiLvlLbl val="0"/>
      </c:catAx>
      <c:valAx>
        <c:axId val="1059993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997824"/>
        <c:crosses val="autoZero"/>
        <c:crossBetween val="between"/>
        <c:majorUnit val="15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7AE-4D2D-AF84-C61FDDCC4E0E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7AE-4D2D-AF84-C61FDDCC4E0E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7AE-4D2D-AF84-C61FDDCC4E0E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7AE-4D2D-AF84-C61FDDCC4E0E}"/>
              </c:ext>
            </c:extLst>
          </c:dPt>
          <c:dLbls>
            <c:dLbl>
              <c:idx val="0"/>
              <c:layout>
                <c:manualLayout>
                  <c:x val="0.31973756201093523"/>
                  <c:y val="-9.653741856321591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3593749999999994E-2"/>
                      <c:h val="0.14707030345286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7AE-4D2D-AF84-C61FDDCC4E0E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7AE-4D2D-AF84-C61FDDCC4E0E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7AE-4D2D-AF84-C61FDDCC4E0E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7AE-4D2D-AF84-C61FDDCC4E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7AE-4D2D-AF84-C61FDDCC4E0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1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6770384531582751E-2"/>
          <c:y val="2.1021929099698383E-2"/>
          <c:w val="0.85562295147259693"/>
          <c:h val="0.85607156137668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509-4DBA-AC87-8D02DC6E6A9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509-4DBA-AC87-8D02DC6E6A9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2074.5689711499999</c:v>
                </c:pt>
                <c:pt idx="1">
                  <c:v>1462.04569382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509-4DBA-AC87-8D02DC6E6A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211456"/>
        <c:axId val="92225536"/>
      </c:barChart>
      <c:catAx>
        <c:axId val="922114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2225536"/>
        <c:crosses val="autoZero"/>
        <c:auto val="1"/>
        <c:lblAlgn val="ctr"/>
        <c:lblOffset val="100"/>
        <c:noMultiLvlLbl val="0"/>
      </c:catAx>
      <c:valAx>
        <c:axId val="922255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22114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2ED-420C-90FD-C7907EFDA3F1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2ED-420C-90FD-C7907EFDA3F1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2ED-420C-90FD-C7907EFDA3F1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2ED-420C-90FD-C7907EFDA3F1}"/>
              </c:ext>
            </c:extLst>
          </c:dPt>
          <c:dLbls>
            <c:dLbl>
              <c:idx val="0"/>
              <c:layout>
                <c:manualLayout>
                  <c:x val="0.38420859000322405"/>
                  <c:y val="-0.1110030149003771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32572809543755"/>
                      <c:h val="0.1470703657315201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2ED-420C-90FD-C7907EFDA3F1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2ED-420C-90FD-C7907EFDA3F1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2ED-420C-90FD-C7907EFDA3F1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2ED-420C-90FD-C7907EFDA3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2ED-420C-90FD-C7907EFDA3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1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8C-4AC3-AA24-6FB2586C849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8C-4AC3-AA24-6FB2586C849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748.15</c:v>
                </c:pt>
                <c:pt idx="1">
                  <c:v>647.4902525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8C-4AC3-AA24-6FB2586C849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1461888"/>
        <c:axId val="91471872"/>
      </c:barChart>
      <c:catAx>
        <c:axId val="914618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1471872"/>
        <c:crosses val="autoZero"/>
        <c:auto val="1"/>
        <c:lblAlgn val="ctr"/>
        <c:lblOffset val="100"/>
        <c:noMultiLvlLbl val="0"/>
      </c:catAx>
      <c:valAx>
        <c:axId val="914718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14618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095-4F6C-BCBF-843756188D3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095-4F6C-BCBF-843756188D36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095-4F6C-BCBF-843756188D36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095-4F6C-BCBF-843756188D36}"/>
              </c:ext>
            </c:extLst>
          </c:dPt>
          <c:dLbls>
            <c:dLbl>
              <c:idx val="0"/>
              <c:layout>
                <c:manualLayout>
                  <c:x val="0.39073674131549846"/>
                  <c:y val="-0.147167162906616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631358357892429"/>
                      <c:h val="0.1470702071014977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095-4F6C-BCBF-843756188D36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095-4F6C-BCBF-843756188D36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095-4F6C-BCBF-843756188D36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095-4F6C-BCBF-843756188D3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095-4F6C-BCBF-843756188D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1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A5F-4F8E-8DD9-0195B7CDD4B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A5F-4F8E-8DD9-0195B7CDD4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1959.3349700000001</c:v>
                </c:pt>
                <c:pt idx="1">
                  <c:v>1623.4240895299999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A5F-4F8E-8DD9-0195B7CDD4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989824"/>
        <c:axId val="102991360"/>
      </c:barChart>
      <c:catAx>
        <c:axId val="1029898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2991360"/>
        <c:crosses val="autoZero"/>
        <c:auto val="1"/>
        <c:lblAlgn val="ctr"/>
        <c:lblOffset val="100"/>
        <c:noMultiLvlLbl val="0"/>
      </c:catAx>
      <c:valAx>
        <c:axId val="1029913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29898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B82-4D97-8EA2-91982D4A0A68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B82-4D97-8EA2-91982D4A0A68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B82-4D97-8EA2-91982D4A0A68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B82-4D97-8EA2-91982D4A0A68}"/>
              </c:ext>
            </c:extLst>
          </c:dPt>
          <c:dLbls>
            <c:dLbl>
              <c:idx val="0"/>
              <c:layout>
                <c:manualLayout>
                  <c:x val="0.14687424706519431"/>
                  <c:y val="-0.664710366782531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3593749999999994E-2"/>
                      <c:h val="0.14707030345286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B82-4D97-8EA2-91982D4A0A68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B82-4D97-8EA2-91982D4A0A68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B82-4D97-8EA2-91982D4A0A68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B82-4D97-8EA2-91982D4A0A6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Cumplidas + Gestión normal </c:v>
                </c:pt>
                <c:pt idx="1">
                  <c:v>Atrasadas + No iniciadas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18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B82-4D97-8EA2-91982D4A0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1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8E0-4100-BB47-996F04612D6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8E0-4100-BB47-996F04612D66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8E0-4100-BB47-996F04612D66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8E0-4100-BB47-996F04612D66}"/>
              </c:ext>
            </c:extLst>
          </c:dPt>
          <c:dLbls>
            <c:dLbl>
              <c:idx val="0"/>
              <c:layout>
                <c:manualLayout>
                  <c:x val="4.6393677235274454E-2"/>
                  <c:y val="-4.952412568831684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4315352479728399"/>
                      <c:h val="0.1543031243437109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8E0-4100-BB47-996F04612D66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8E0-4100-BB47-996F04612D66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8E0-4100-BB47-996F04612D66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8E0-4100-BB47-996F04612D6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17</c:v>
                </c:pt>
                <c:pt idx="1">
                  <c:v>1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8E0-4100-BB47-996F04612D6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50E-4A6A-9979-813F5CD4951A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50E-4A6A-9979-813F5CD4951A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50E-4A6A-9979-813F5CD4951A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50E-4A6A-9979-813F5CD4951A}"/>
              </c:ext>
            </c:extLst>
          </c:dPt>
          <c:dLbls>
            <c:dLbl>
              <c:idx val="0"/>
              <c:layout>
                <c:manualLayout>
                  <c:x val="0.15262757566252283"/>
                  <c:y val="-5.991619342968140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957262877867973"/>
                      <c:h val="0.1470703909899167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50E-4A6A-9979-813F5CD4951A}"/>
                </c:ext>
              </c:extLst>
            </c:dLbl>
            <c:dLbl>
              <c:idx val="1"/>
              <c:layout>
                <c:manualLayout>
                  <c:x val="2.5233080332389673E-2"/>
                  <c:y val="7.2328137382456099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50E-4A6A-9979-813F5CD4951A}"/>
                </c:ext>
              </c:extLst>
            </c:dLbl>
            <c:dLbl>
              <c:idx val="2"/>
              <c:layout>
                <c:manualLayout>
                  <c:x val="1.6801796343420324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50E-4A6A-9979-813F5CD4951A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50E-4A6A-9979-813F5CD4951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47</c:v>
                </c:pt>
                <c:pt idx="1">
                  <c:v>5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50E-4A6A-9979-813F5CD495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1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ACB-4FA0-8508-2FE4457F741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ACB-4FA0-8508-2FE4457F741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926.87834628999997</c:v>
                </c:pt>
                <c:pt idx="1">
                  <c:v>888.68751673999998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ACB-4FA0-8508-2FE4457F741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0104192"/>
        <c:axId val="90105728"/>
      </c:barChart>
      <c:catAx>
        <c:axId val="90104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0105728"/>
        <c:crosses val="autoZero"/>
        <c:auto val="1"/>
        <c:lblAlgn val="ctr"/>
        <c:lblOffset val="100"/>
        <c:noMultiLvlLbl val="0"/>
      </c:catAx>
      <c:valAx>
        <c:axId val="901057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0104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267-4C9E-A9E2-249B15204BA4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267-4C9E-A9E2-249B15204BA4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267-4C9E-A9E2-249B15204BA4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267-4C9E-A9E2-249B15204BA4}"/>
              </c:ext>
            </c:extLst>
          </c:dPt>
          <c:dLbls>
            <c:dLbl>
              <c:idx val="0"/>
              <c:layout>
                <c:manualLayout>
                  <c:x val="0.39548477858862507"/>
                  <c:y val="-0.17609832770559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249244488100045"/>
                      <c:h val="0.147070387409505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267-4C9E-A9E2-249B15204BA4}"/>
                </c:ext>
              </c:extLst>
            </c:dLbl>
            <c:dLbl>
              <c:idx val="1"/>
              <c:layout>
                <c:manualLayout>
                  <c:x val="0.31436652456018593"/>
                  <c:y val="-8.856722800704956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267-4C9E-A9E2-249B15204BA4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267-4C9E-A9E2-249B15204BA4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267-4C9E-A9E2-249B15204BA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267-4C9E-A9E2-249B15204B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1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1A5-45EF-88AD-D1FEAE33C2E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1A5-45EF-88AD-D1FEAE33C2E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831.02049999999997</c:v>
                </c:pt>
                <c:pt idx="1">
                  <c:v>453.23079999999999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1A5-45EF-88AD-D1FEAE33C2E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5845120"/>
        <c:axId val="105846656"/>
      </c:barChart>
      <c:catAx>
        <c:axId val="105845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846656"/>
        <c:crosses val="autoZero"/>
        <c:auto val="1"/>
        <c:lblAlgn val="ctr"/>
        <c:lblOffset val="100"/>
        <c:noMultiLvlLbl val="0"/>
      </c:catAx>
      <c:valAx>
        <c:axId val="1058466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5845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2C8-4499-BECE-EAFF872A743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2C8-4499-BECE-EAFF872A743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813098.34342708008</c:v>
                </c:pt>
                <c:pt idx="1">
                  <c:v>692306.82864697999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2C8-4499-BECE-EAFF872A74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182080"/>
        <c:axId val="33183616"/>
      </c:barChart>
      <c:catAx>
        <c:axId val="3318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183616"/>
        <c:crosses val="autoZero"/>
        <c:auto val="1"/>
        <c:lblAlgn val="ctr"/>
        <c:lblOffset val="100"/>
        <c:noMultiLvlLbl val="0"/>
      </c:catAx>
      <c:valAx>
        <c:axId val="331836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18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EDE-4C94-AB93-4BCB6DD21E6D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EDE-4C94-AB93-4BCB6DD21E6D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EDE-4C94-AB93-4BCB6DD21E6D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EDE-4C94-AB93-4BCB6DD21E6D}"/>
              </c:ext>
            </c:extLst>
          </c:dPt>
          <c:dLbls>
            <c:dLbl>
              <c:idx val="0"/>
              <c:layout>
                <c:manualLayout>
                  <c:x val="0.14687424706519431"/>
                  <c:y val="-0.664710366782531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3593749999999994E-2"/>
                      <c:h val="0.14707030345286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EDE-4C94-AB93-4BCB6DD21E6D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EDE-4C94-AB93-4BCB6DD21E6D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EDE-4C94-AB93-4BCB6DD21E6D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EDE-4C94-AB93-4BCB6DD21E6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Cumplidas + Gestión normal </c:v>
                </c:pt>
                <c:pt idx="1">
                  <c:v>Atrasadas + No iniciadas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33</c:v>
                </c:pt>
                <c:pt idx="1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EDE-4C94-AB93-4BCB6DD21E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9DC-4B91-9477-75D06A1B53D5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9DC-4B91-9477-75D06A1B53D5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9DC-4B91-9477-75D06A1B53D5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9DC-4B91-9477-75D06A1B53D5}"/>
              </c:ext>
            </c:extLst>
          </c:dPt>
          <c:dLbls>
            <c:dLbl>
              <c:idx val="0"/>
              <c:layout>
                <c:manualLayout>
                  <c:x val="1.9300648224229583E-3"/>
                  <c:y val="5.141300825069143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6580349806315295"/>
                      <c:h val="0.1326047741178143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9DC-4B91-9477-75D06A1B53D5}"/>
                </c:ext>
              </c:extLst>
            </c:dLbl>
            <c:dLbl>
              <c:idx val="1"/>
              <c:layout>
                <c:manualLayout>
                  <c:x val="8.9110310614656432E-3"/>
                  <c:y val="-2.7088311231961763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9DC-4B91-9477-75D06A1B53D5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9DC-4B91-9477-75D06A1B53D5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9DC-4B91-9477-75D06A1B53D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25</c:v>
                </c:pt>
                <c:pt idx="1">
                  <c:v>8</c:v>
                </c:pt>
                <c:pt idx="2">
                  <c:v>4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9DC-4B91-9477-75D06A1B5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2B-41B1-9E03-B0657343908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2B-41B1-9E03-B0657343908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26085.822048490001</c:v>
                </c:pt>
                <c:pt idx="1">
                  <c:v>14590.44619613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2B-41B1-9E03-B065734390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33182080"/>
        <c:axId val="33183616"/>
      </c:barChart>
      <c:catAx>
        <c:axId val="33182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183616"/>
        <c:crosses val="autoZero"/>
        <c:auto val="1"/>
        <c:lblAlgn val="ctr"/>
        <c:lblOffset val="100"/>
        <c:noMultiLvlLbl val="0"/>
      </c:catAx>
      <c:valAx>
        <c:axId val="331836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33182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E9F-45F7-ABEF-F410471B4AB7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E9F-45F7-ABEF-F410471B4AB7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E9F-45F7-ABEF-F410471B4AB7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E9F-45F7-ABEF-F410471B4AB7}"/>
              </c:ext>
            </c:extLst>
          </c:dPt>
          <c:dLbls>
            <c:dLbl>
              <c:idx val="0"/>
              <c:layout>
                <c:manualLayout>
                  <c:x val="0.27077141419816325"/>
                  <c:y val="-7.483897734847909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3593749999999994E-2"/>
                      <c:h val="0.14707030345286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E9F-45F7-ABEF-F410471B4AB7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E9F-45F7-ABEF-F410471B4AB7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E9F-45F7-ABEF-F410471B4AB7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E9F-45F7-ABEF-F410471B4A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E9F-45F7-ABEF-F410471B4A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D2B-4388-89C4-6081CF1B0CA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D2B-4388-89C4-6081CF1B0CA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5008.9625065999999</c:v>
                </c:pt>
                <c:pt idx="1">
                  <c:v>3777.0243918199999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D2B-4388-89C4-6081CF1B0C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3289216"/>
        <c:axId val="103290752"/>
      </c:barChart>
      <c:catAx>
        <c:axId val="103289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3290752"/>
        <c:crossesAt val="0"/>
        <c:auto val="1"/>
        <c:lblAlgn val="ctr"/>
        <c:lblOffset val="100"/>
        <c:noMultiLvlLbl val="0"/>
      </c:catAx>
      <c:valAx>
        <c:axId val="10329075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3289216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961-467B-AEE8-5FE94FEC291F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961-467B-AEE8-5FE94FEC291F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961-467B-AEE8-5FE94FEC291F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961-467B-AEE8-5FE94FEC291F}"/>
              </c:ext>
            </c:extLst>
          </c:dPt>
          <c:dLbls>
            <c:dLbl>
              <c:idx val="0"/>
              <c:layout>
                <c:manualLayout>
                  <c:x val="0.34319620329676659"/>
                  <c:y val="-8.568812972358426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719381932748556"/>
                      <c:h val="0.147070439917386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961-467B-AEE8-5FE94FEC291F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61-467B-AEE8-5FE94FEC291F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61-467B-AEE8-5FE94FEC291F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61-467B-AEE8-5FE94FEC291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61-467B-AEE8-5FE94FEC29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 w="9525" cap="flat" cmpd="sng" algn="ctr">
      <a:noFill/>
      <a:round/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695-4CAA-BC50-651C247D45C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695-4CAA-BC50-651C247D45C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11153.974912</c:v>
                </c:pt>
                <c:pt idx="1">
                  <c:v>10360.974910999999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3695-4CAA-BC50-651C247D45C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92600192"/>
        <c:axId val="92601728"/>
      </c:barChart>
      <c:catAx>
        <c:axId val="926001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2601728"/>
        <c:crosses val="autoZero"/>
        <c:auto val="1"/>
        <c:lblAlgn val="ctr"/>
        <c:lblOffset val="100"/>
        <c:noMultiLvlLbl val="0"/>
      </c:catAx>
      <c:valAx>
        <c:axId val="9260172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9260019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B94-4DB1-A54F-0A5351C9E389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B94-4DB1-A54F-0A5351C9E389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B94-4DB1-A54F-0A5351C9E389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B94-4DB1-A54F-0A5351C9E389}"/>
              </c:ext>
            </c:extLst>
          </c:dPt>
          <c:dLbls>
            <c:dLbl>
              <c:idx val="0"/>
              <c:layout>
                <c:manualLayout>
                  <c:x val="0.14687424706519431"/>
                  <c:y val="-0.664710366782531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3593749999999994E-2"/>
                      <c:h val="0.14707030345286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B94-4DB1-A54F-0A5351C9E389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B94-4DB1-A54F-0A5351C9E389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B94-4DB1-A54F-0A5351C9E389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B94-4DB1-A54F-0A5351C9E38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Cumplidas + Gestión normal </c:v>
                </c:pt>
                <c:pt idx="1">
                  <c:v>Atrasadas + No iniciadas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22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B94-4DB1-A54F-0A5351C9E38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CF0-4FB8-8A88-A89681B63157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CF0-4FB8-8A88-A89681B63157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CF0-4FB8-8A88-A89681B63157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CF0-4FB8-8A88-A89681B63157}"/>
              </c:ext>
            </c:extLst>
          </c:dPt>
          <c:dLbls>
            <c:dLbl>
              <c:idx val="0"/>
              <c:layout>
                <c:manualLayout>
                  <c:x val="-6.6636945868907449E-2"/>
                  <c:y val="0.22393321941489969"/>
                </c:manualLayout>
              </c:layout>
              <c:numFmt formatCode="0.0%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200" b="1" i="0" u="none" strike="noStrike" kern="1200" baseline="0">
                      <a:solidFill>
                        <a:schemeClr val="tx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s-CO"/>
                </a:p>
              </c:txPr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5871103726535893"/>
                      <c:h val="0.1579196442338591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CF0-4FB8-8A88-A89681B63157}"/>
                </c:ext>
              </c:extLst>
            </c:dLbl>
            <c:dLbl>
              <c:idx val="1"/>
              <c:layout>
                <c:manualLayout>
                  <c:x val="1.1242752385883355E-2"/>
                  <c:y val="5.247263988873982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CF0-4FB8-8A88-A89681B63157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CF0-4FB8-8A88-A89681B63157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CF0-4FB8-8A88-A89681B6315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17</c:v>
                </c:pt>
                <c:pt idx="1">
                  <c:v>5</c:v>
                </c:pt>
                <c:pt idx="2">
                  <c:v>2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CF0-4FB8-8A88-A89681B6315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0103-443C-B3B5-95430BEAA9D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0103-443C-B3B5-95430BEAA9D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7380.0392300000003</c:v>
                </c:pt>
                <c:pt idx="1">
                  <c:v>7307.7321299799996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103-443C-B3B5-95430BEAA9D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591936"/>
        <c:axId val="149593472"/>
      </c:barChart>
      <c:catAx>
        <c:axId val="1495919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9593472"/>
        <c:crosses val="autoZero"/>
        <c:auto val="1"/>
        <c:lblAlgn val="ctr"/>
        <c:lblOffset val="100"/>
        <c:noMultiLvlLbl val="0"/>
      </c:catAx>
      <c:valAx>
        <c:axId val="14959347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95919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126-4517-B506-7E3870B716D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126-4517-B506-7E3870B716DD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126-4517-B506-7E3870B716DD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126-4517-B506-7E3870B716DD}"/>
              </c:ext>
            </c:extLst>
          </c:dPt>
          <c:dLbls>
            <c:dLbl>
              <c:idx val="0"/>
              <c:layout>
                <c:manualLayout>
                  <c:x val="-0.31754180465627385"/>
                  <c:y val="-8.93046406633053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0806781131620944"/>
                      <c:h val="0.1470702317761899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126-4517-B506-7E3870B716DD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126-4517-B506-7E3870B716DD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126-4517-B506-7E3870B716DD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4126-4517-B506-7E3870B716D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126-4517-B506-7E3870B716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E6-4472-953D-402482870E9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E6-4472-953D-402482870E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10271.555331699999</c:v>
                </c:pt>
                <c:pt idx="1">
                  <c:v>6616.3952948999995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E6-4472-953D-402482870E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502976"/>
        <c:axId val="149517056"/>
      </c:barChart>
      <c:catAx>
        <c:axId val="149502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9517056"/>
        <c:crossesAt val="0"/>
        <c:auto val="1"/>
        <c:lblAlgn val="ctr"/>
        <c:lblOffset val="100"/>
        <c:noMultiLvlLbl val="0"/>
      </c:catAx>
      <c:valAx>
        <c:axId val="14951705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9502976"/>
        <c:crosses val="autoZero"/>
        <c:crossBetween val="between"/>
        <c:majorUnit val="5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225-44F9-8EB5-7BAA0588380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225-44F9-8EB5-7BAA05883803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225-44F9-8EB5-7BAA05883803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225-44F9-8EB5-7BAA05883803}"/>
              </c:ext>
            </c:extLst>
          </c:dPt>
          <c:dLbls>
            <c:dLbl>
              <c:idx val="0"/>
              <c:layout>
                <c:manualLayout>
                  <c:x val="0.10755088562952804"/>
                  <c:y val="-8.749633315814565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691089152538638"/>
                      <c:h val="0.143454033048263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225-44F9-8EB5-7BAA05883803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225-44F9-8EB5-7BAA05883803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225-44F9-8EB5-7BAA05883803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225-44F9-8EB5-7BAA0588380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10</c:v>
                </c:pt>
                <c:pt idx="1">
                  <c:v>2</c:v>
                </c:pt>
                <c:pt idx="2">
                  <c:v>0</c:v>
                </c:pt>
                <c:pt idx="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225-44F9-8EB5-7BAA0588380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89D-423D-BC41-76AFB9D8026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89D-423D-BC41-76AFB9D8026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_("$"* #,##0_);_("$"* \(#,##0\);_("$"* "-"_);_(@_)</c:formatCode>
                <c:ptCount val="2"/>
                <c:pt idx="0" formatCode="&quot;$&quot;#,##0;[Red]\-&quot;$&quot;#,##0">
                  <c:v>2336.8657114499997</c:v>
                </c:pt>
                <c:pt idx="1">
                  <c:v>2226.2280270400001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89D-423D-BC41-76AFB9D802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795584"/>
        <c:axId val="149797120"/>
      </c:barChart>
      <c:catAx>
        <c:axId val="1497955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9797120"/>
        <c:crosses val="autoZero"/>
        <c:auto val="1"/>
        <c:lblAlgn val="ctr"/>
        <c:lblOffset val="100"/>
        <c:noMultiLvlLbl val="0"/>
      </c:catAx>
      <c:valAx>
        <c:axId val="1497971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97955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48A-48EC-BFA8-6090D491D4B2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48A-48EC-BFA8-6090D491D4B2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48A-48EC-BFA8-6090D491D4B2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48A-48EC-BFA8-6090D491D4B2}"/>
              </c:ext>
            </c:extLst>
          </c:dPt>
          <c:dLbls>
            <c:dLbl>
              <c:idx val="0"/>
              <c:layout>
                <c:manualLayout>
                  <c:x val="0.21314741956568931"/>
                  <c:y val="-0.681907317912046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3593749999999994E-2"/>
                      <c:h val="0.14707030345286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48A-48EC-BFA8-6090D491D4B2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8A-48EC-BFA8-6090D491D4B2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8A-48EC-BFA8-6090D491D4B2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8A-48EC-BFA8-6090D491D4B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Cumplidas + Gestión normal </c:v>
                </c:pt>
                <c:pt idx="1">
                  <c:v>Atrasadas + No iniciadas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26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8A-48EC-BFA8-6090D491D4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021-4070-A9AC-EDA7B1209C40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021-4070-A9AC-EDA7B1209C40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021-4070-A9AC-EDA7B1209C40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021-4070-A9AC-EDA7B1209C40}"/>
              </c:ext>
            </c:extLst>
          </c:dPt>
          <c:dLbls>
            <c:dLbl>
              <c:idx val="0"/>
              <c:layout>
                <c:manualLayout>
                  <c:x val="-1.4664127197565869E-3"/>
                  <c:y val="2.691697754143021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576360615377013"/>
                      <c:h val="0.1566120120131226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021-4070-A9AC-EDA7B1209C40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021-4070-A9AC-EDA7B1209C40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tx>
                <c:rich>
                  <a:bodyPr/>
                  <a:lstStyle/>
                  <a:p>
                    <a:fld id="{30247B2A-67B9-4881-89A7-E352F6E88D32}" type="VALUE">
                      <a:rPr lang="en-US"/>
                      <a:pPr/>
                      <a:t>[VALOR]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7,2%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9021-4070-A9AC-EDA7B1209C40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021-4070-A9AC-EDA7B1209C4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20</c:v>
                </c:pt>
                <c:pt idx="1">
                  <c:v>6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021-4070-A9AC-EDA7B1209C4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BFA-4D9A-9888-C96093018B3A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BFA-4D9A-9888-C96093018B3A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BFA-4D9A-9888-C96093018B3A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BFA-4D9A-9888-C96093018B3A}"/>
              </c:ext>
            </c:extLst>
          </c:dPt>
          <c:dLbls>
            <c:dLbl>
              <c:idx val="0"/>
              <c:layout>
                <c:manualLayout>
                  <c:x val="0.14687424706519431"/>
                  <c:y val="-0.664710366782531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3593749999999994E-2"/>
                      <c:h val="0.14707030345286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BFA-4D9A-9888-C96093018B3A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7BFA-4D9A-9888-C96093018B3A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BFA-4D9A-9888-C96093018B3A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BFA-4D9A-9888-C96093018B3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Cumplidas + Gestión normal </c:v>
                </c:pt>
                <c:pt idx="1">
                  <c:v>Atrasadas + No iniciadas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708</c:v>
                </c:pt>
                <c:pt idx="1">
                  <c:v>96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BFA-4D9A-9888-C96093018B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F82-481E-B68A-8D62DC91904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F82-481E-B68A-8D62DC91904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1996.415</c:v>
                </c:pt>
                <c:pt idx="1">
                  <c:v>1446.196719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F82-481E-B68A-8D62DC9190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087360"/>
        <c:axId val="149088896"/>
      </c:barChart>
      <c:catAx>
        <c:axId val="1490873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9088896"/>
        <c:crosses val="autoZero"/>
        <c:auto val="1"/>
        <c:lblAlgn val="ctr"/>
        <c:lblOffset val="100"/>
        <c:noMultiLvlLbl val="0"/>
      </c:catAx>
      <c:valAx>
        <c:axId val="14908889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908736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FC1-40A0-A07C-D68981BD276A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FC1-40A0-A07C-D68981BD276A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FC1-40A0-A07C-D68981BD276A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FC1-40A0-A07C-D68981BD276A}"/>
              </c:ext>
            </c:extLst>
          </c:dPt>
          <c:dLbls>
            <c:dLbl>
              <c:idx val="0"/>
              <c:layout>
                <c:manualLayout>
                  <c:x val="0.21314741956568931"/>
                  <c:y val="-0.681907317912046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3593749999999994E-2"/>
                      <c:h val="0.14707030345286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FC1-40A0-A07C-D68981BD276A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FC1-40A0-A07C-D68981BD276A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FC1-40A0-A07C-D68981BD276A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FC1-40A0-A07C-D68981BD276A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Cumplidas + Gestión normal </c:v>
                </c:pt>
                <c:pt idx="1">
                  <c:v>Atrasadas + No iniciadas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77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FC1-40A0-A07C-D68981BD276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C9B-4DA8-8D7D-363432200A99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C9B-4DA8-8D7D-363432200A99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C9B-4DA8-8D7D-363432200A99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C9B-4DA8-8D7D-363432200A99}"/>
              </c:ext>
            </c:extLst>
          </c:dPt>
          <c:dLbls>
            <c:dLbl>
              <c:idx val="0"/>
              <c:layout>
                <c:manualLayout>
                  <c:x val="3.8765106559205516E-2"/>
                  <c:y val="-6.218148507428596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39060554986395"/>
                      <c:h val="0.157919660524754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C9B-4DA8-8D7D-363432200A99}"/>
                </c:ext>
              </c:extLst>
            </c:dLbl>
            <c:dLbl>
              <c:idx val="1"/>
              <c:layout>
                <c:manualLayout>
                  <c:x val="2.2901359007971918E-2"/>
                  <c:y val="-2.347190436283897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C9B-4DA8-8D7D-363432200A99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C9B-4DA8-8D7D-363432200A99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C9B-4DA8-8D7D-363432200A9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65</c:v>
                </c:pt>
                <c:pt idx="1">
                  <c:v>12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C9B-4DA8-8D7D-363432200A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F632-4C27-94DB-02A2A023361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F632-4C27-94DB-02A2A023361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68023.814291720002</c:v>
                </c:pt>
                <c:pt idx="1">
                  <c:v>19248.654152269999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632-4C27-94DB-02A2A023361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9366656"/>
        <c:axId val="149368192"/>
      </c:barChart>
      <c:catAx>
        <c:axId val="1493666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9368192"/>
        <c:crosses val="autoZero"/>
        <c:auto val="1"/>
        <c:lblAlgn val="ctr"/>
        <c:lblOffset val="100"/>
        <c:noMultiLvlLbl val="0"/>
      </c:catAx>
      <c:valAx>
        <c:axId val="149368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936665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9FE-4FD7-9A63-9DCF74657BD5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9FE-4FD7-9A63-9DCF74657BD5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9FE-4FD7-9A63-9DCF74657BD5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9FE-4FD7-9A63-9DCF74657BD5}"/>
              </c:ext>
            </c:extLst>
          </c:dPt>
          <c:dLbls>
            <c:dLbl>
              <c:idx val="0"/>
              <c:layout>
                <c:manualLayout>
                  <c:x val="0.16656194704653396"/>
                  <c:y val="-0.6967476490454014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3593749999999994E-2"/>
                      <c:h val="0.14707030345286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9FE-4FD7-9A63-9DCF74657BD5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9FE-4FD7-9A63-9DCF74657BD5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9FE-4FD7-9A63-9DCF74657BD5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9FE-4FD7-9A63-9DCF74657BD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Cumplidas + Gestión normal </c:v>
                </c:pt>
                <c:pt idx="1">
                  <c:v>Atrasadas + No iniciadas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121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9FE-4FD7-9A63-9DCF74657B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07C-49FF-B369-BFFEDF33C53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07C-49FF-B369-BFFEDF33C536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07C-49FF-B369-BFFEDF33C536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07C-49FF-B369-BFFEDF33C536}"/>
              </c:ext>
            </c:extLst>
          </c:dPt>
          <c:dLbls>
            <c:dLbl>
              <c:idx val="0"/>
              <c:layout>
                <c:manualLayout>
                  <c:x val="3.2935803248161248E-2"/>
                  <c:y val="-5.494867133604048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157433417422181"/>
                      <c:h val="0.143454033048263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07C-49FF-B369-BFFEDF33C536}"/>
                </c:ext>
              </c:extLst>
            </c:dLbl>
            <c:dLbl>
              <c:idx val="1"/>
              <c:layout>
                <c:manualLayout>
                  <c:x val="6.5793097370479307E-3"/>
                  <c:y val="-1.262268375547054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07C-49FF-B369-BFFEDF33C536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07C-49FF-B369-BFFEDF33C536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07C-49FF-B369-BFFEDF33C536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 </c:v>
                </c:pt>
                <c:pt idx="1">
                  <c:v>Gestión Normal</c:v>
                </c:pt>
                <c:pt idx="2">
                  <c:v>Atrasada</c:v>
                </c:pt>
                <c:pt idx="3">
                  <c:v> 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105</c:v>
                </c:pt>
                <c:pt idx="1">
                  <c:v>16</c:v>
                </c:pt>
                <c:pt idx="2">
                  <c:v>7</c:v>
                </c:pt>
                <c:pt idx="3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07C-49FF-B369-BFFEDF33C53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95-449A-8506-9FFFC2B4D52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95-449A-8506-9FFFC2B4D52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110178.86459276998</c:v>
                </c:pt>
                <c:pt idx="1">
                  <c:v>84855.415073049997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95-449A-8506-9FFFC2B4D52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760448"/>
        <c:axId val="148761984"/>
      </c:barChart>
      <c:catAx>
        <c:axId val="1487604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8761984"/>
        <c:crosses val="autoZero"/>
        <c:auto val="1"/>
        <c:lblAlgn val="ctr"/>
        <c:lblOffset val="100"/>
        <c:noMultiLvlLbl val="0"/>
      </c:catAx>
      <c:valAx>
        <c:axId val="14876198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87604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88D-499E-B579-7BABC9BBAA1F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88D-499E-B579-7BABC9BBAA1F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88D-499E-B579-7BABC9BBAA1F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88D-499E-B579-7BABC9BBAA1F}"/>
              </c:ext>
            </c:extLst>
          </c:dPt>
          <c:dLbls>
            <c:dLbl>
              <c:idx val="0"/>
              <c:layout>
                <c:manualLayout>
                  <c:x val="0.19421222742269073"/>
                  <c:y val="-0.6991042690415610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3593749999999994E-2"/>
                      <c:h val="0.14707030345286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88D-499E-B579-7BABC9BBAA1F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8D-499E-B579-7BABC9BBAA1F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8D-499E-B579-7BABC9BBAA1F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8D-499E-B579-7BABC9BBAA1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Cumplidas + Gestión normal </c:v>
                </c:pt>
                <c:pt idx="1">
                  <c:v>Atrasadas + No iniciadas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51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8D-499E-B579-7BABC9BBAA1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2EC-4DEA-AD6A-7AA5C311EC4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2EC-4DEA-AD6A-7AA5C311EC42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2EC-4DEA-AD6A-7AA5C311EC42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2EC-4DEA-AD6A-7AA5C311EC42}"/>
              </c:ext>
            </c:extLst>
          </c:dPt>
          <c:dLbls>
            <c:dLbl>
              <c:idx val="0"/>
              <c:layout>
                <c:manualLayout>
                  <c:x val="2.8272360599325648E-2"/>
                  <c:y val="-5.675687477060183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955499006723435"/>
                      <c:h val="0.147070439917386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2EC-4DEA-AD6A-7AA5C311EC42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EC-4DEA-AD6A-7AA5C311EC42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EC-4DEA-AD6A-7AA5C311EC42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tx>
                <c:rich>
                  <a:bodyPr/>
                  <a:lstStyle/>
                  <a:p>
                    <a:fld id="{15EE7398-2BD2-4863-9D79-15A87382A635}" type="VALUE">
                      <a:rPr lang="en-US"/>
                      <a:pPr/>
                      <a:t>[VALOR]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7,2%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62EC-4DEA-AD6A-7AA5C311EC4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46</c:v>
                </c:pt>
                <c:pt idx="1">
                  <c:v>5</c:v>
                </c:pt>
                <c:pt idx="2">
                  <c:v>1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EC-4DEA-AD6A-7AA5C311EC4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3FE-49DE-A403-71B773F1C72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3FE-49DE-A403-71B773F1C7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33548.120212949994</c:v>
                </c:pt>
                <c:pt idx="1">
                  <c:v>20061.18795829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3FE-49DE-A403-71B773F1C7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606976"/>
        <c:axId val="148608512"/>
      </c:barChart>
      <c:catAx>
        <c:axId val="1486069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8608512"/>
        <c:crosses val="autoZero"/>
        <c:auto val="1"/>
        <c:lblAlgn val="ctr"/>
        <c:lblOffset val="100"/>
        <c:noMultiLvlLbl val="0"/>
      </c:catAx>
      <c:valAx>
        <c:axId val="1486085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8606976"/>
        <c:crosses val="autoZero"/>
        <c:crossBetween val="between"/>
        <c:majorUnit val="2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88-4EF2-8E01-CB5EB653B599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88-4EF2-8E01-CB5EB653B599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88-4EF2-8E01-CB5EB653B599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88-4EF2-8E01-CB5EB653B599}"/>
              </c:ext>
            </c:extLst>
          </c:dPt>
          <c:dLbls>
            <c:dLbl>
              <c:idx val="0"/>
              <c:layout>
                <c:manualLayout>
                  <c:x val="7.5208099926267355E-2"/>
                  <c:y val="4.722018371869318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684040250023216"/>
                      <c:h val="0.1832344613433814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988-4EF2-8E01-CB5EB653B599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8-4EF2-8E01-CB5EB653B599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8-4EF2-8E01-CB5EB653B599}"/>
                </c:ext>
              </c:extLst>
            </c:dLbl>
            <c:dLbl>
              <c:idx val="3"/>
              <c:layout>
                <c:manualLayout>
                  <c:x val="0.16822929605719147"/>
                  <c:y val="1.440932571455944E-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3478464852198647"/>
                      <c:h val="0.11821699003595125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5988-4EF2-8E01-CB5EB653B59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603</c:v>
                </c:pt>
                <c:pt idx="1">
                  <c:v>105</c:v>
                </c:pt>
                <c:pt idx="2">
                  <c:v>58</c:v>
                </c:pt>
                <c:pt idx="3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88-4EF2-8E01-CB5EB653B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11D-4D2C-B1BB-0238AEAB716F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11D-4D2C-B1BB-0238AEAB716F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11D-4D2C-B1BB-0238AEAB716F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11D-4D2C-B1BB-0238AEAB716F}"/>
              </c:ext>
            </c:extLst>
          </c:dPt>
          <c:dLbls>
            <c:dLbl>
              <c:idx val="0"/>
              <c:layout>
                <c:manualLayout>
                  <c:x val="0.14687424706519431"/>
                  <c:y val="-0.664710366782531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3593749999999994E-2"/>
                      <c:h val="0.14707030345286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11D-4D2C-B1BB-0238AEAB716F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11D-4D2C-B1BB-0238AEAB716F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11D-4D2C-B1BB-0238AEAB716F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11D-4D2C-B1BB-0238AEAB716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Cumplidas + Gestión normal </c:v>
                </c:pt>
                <c:pt idx="1">
                  <c:v>Atrasadas + No iniciadas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23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11D-4D2C-B1BB-0238AEAB716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8F2-4A04-92E7-5423CAD22C5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8F2-4A04-92E7-5423CAD22C53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8F2-4A04-92E7-5423CAD22C53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8F2-4A04-92E7-5423CAD22C53}"/>
              </c:ext>
            </c:extLst>
          </c:dPt>
          <c:dLbls>
            <c:dLbl>
              <c:idx val="0"/>
              <c:layout>
                <c:manualLayout>
                  <c:x val="1.5006434097442412E-3"/>
                  <c:y val="4.348740175308082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691089152538638"/>
                      <c:h val="0.1615360673938776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8F2-4A04-92E7-5423CAD22C53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8F2-4A04-92E7-5423CAD22C53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8F2-4A04-92E7-5423CAD22C53}"/>
                </c:ext>
              </c:extLst>
            </c:dLbl>
            <c:dLbl>
              <c:idx val="3"/>
              <c:layout>
                <c:manualLayout>
                  <c:x val="6.105629680808206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8F2-4A04-92E7-5423CAD22C5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19</c:v>
                </c:pt>
                <c:pt idx="1">
                  <c:v>4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8F2-4A04-92E7-5423CAD22C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8FF-4930-B693-287E0346E437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8FF-4930-B693-287E0346E437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1172.2054000000001</c:v>
                </c:pt>
                <c:pt idx="1">
                  <c:v>1058.0987817600001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8FF-4930-B693-287E0346E4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925056"/>
        <c:axId val="148926848"/>
      </c:barChart>
      <c:catAx>
        <c:axId val="14892505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8926848"/>
        <c:crosses val="autoZero"/>
        <c:auto val="1"/>
        <c:lblAlgn val="ctr"/>
        <c:lblOffset val="100"/>
        <c:noMultiLvlLbl val="0"/>
      </c:catAx>
      <c:valAx>
        <c:axId val="148926848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8925056"/>
        <c:crosses val="autoZero"/>
        <c:crossBetween val="between"/>
        <c:majorUnit val="1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76E-4B76-B2B8-D67E946012D8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76E-4B76-B2B8-D67E946012D8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76E-4B76-B2B8-D67E946012D8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76E-4B76-B2B8-D67E946012D8}"/>
              </c:ext>
            </c:extLst>
          </c:dPt>
          <c:dLbls>
            <c:dLbl>
              <c:idx val="0"/>
              <c:layout>
                <c:manualLayout>
                  <c:x val="0.20367982349418989"/>
                  <c:y val="-0.681907317912046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3593749999999994E-2"/>
                      <c:h val="0.14707030345286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76E-4B76-B2B8-D67E946012D8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6E-4B76-B2B8-D67E946012D8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6E-4B76-B2B8-D67E946012D8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6E-4B76-B2B8-D67E946012D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Cumplidas + Gestión normal </c:v>
                </c:pt>
                <c:pt idx="1">
                  <c:v>Atrasadas + No iniciadas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44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6E-4B76-B2B8-D67E946012D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AAE-42EF-A741-44CD786AD5E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AAE-42EF-A741-44CD786AD5E2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AAE-42EF-A741-44CD786AD5E2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AAE-42EF-A741-44CD786AD5E2}"/>
              </c:ext>
            </c:extLst>
          </c:dPt>
          <c:dLbls>
            <c:dLbl>
              <c:idx val="0"/>
              <c:layout>
                <c:manualLayout>
                  <c:x val="6.6596913577537303E-2"/>
                  <c:y val="-6.439138935451851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736427850126327"/>
                      <c:h val="0.13671188166079634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AAE-42EF-A741-44CD786AD5E2}"/>
                </c:ext>
              </c:extLst>
            </c:dLbl>
            <c:dLbl>
              <c:idx val="1"/>
              <c:layout>
                <c:manualLayout>
                  <c:x val="1.6927292214370868E-2"/>
                  <c:y val="-2.610615751888602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AAE-42EF-A741-44CD786AD5E2}"/>
                </c:ext>
              </c:extLst>
            </c:dLbl>
            <c:dLbl>
              <c:idx val="2"/>
              <c:layout>
                <c:manualLayout>
                  <c:x val="3.8524649204450929E-2"/>
                  <c:y val="0"/>
                </c:manualLayout>
              </c:layout>
              <c:tx>
                <c:rich>
                  <a:bodyPr/>
                  <a:lstStyle/>
                  <a:p>
                    <a:fld id="{1C33E88A-E0F2-4245-82FD-3281A7FB41B4}" type="VALUE">
                      <a:rPr lang="en-US" smtClean="0"/>
                      <a:pPr/>
                      <a:t>[VALOR]</a:t>
                    </a:fld>
                    <a:endParaRPr lang="en-US" baseline="0" dirty="0" smtClean="0"/>
                  </a:p>
                  <a:p>
                    <a:r>
                      <a:rPr lang="en-US" baseline="0" dirty="0" smtClean="0"/>
                      <a:t>4,2%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DAAE-42EF-A741-44CD786AD5E2}"/>
                </c:ext>
              </c:extLst>
            </c:dLbl>
            <c:dLbl>
              <c:idx val="3"/>
              <c:layout>
                <c:manualLayout>
                  <c:x val="1.2092453668513683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AAE-42EF-A741-44CD786AD5E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38</c:v>
                </c:pt>
                <c:pt idx="1">
                  <c:v>6</c:v>
                </c:pt>
                <c:pt idx="2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AAE-42EF-A741-44CD786AD5E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96C-485D-A2F1-E09E1031161A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96C-485D-A2F1-E09E1031161A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10213.47862</c:v>
                </c:pt>
                <c:pt idx="1">
                  <c:v>6874.1270169999998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6C-485D-A2F1-E09E1031161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841600"/>
        <c:axId val="148843136"/>
      </c:barChart>
      <c:catAx>
        <c:axId val="14884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8843136"/>
        <c:crosses val="autoZero"/>
        <c:auto val="1"/>
        <c:lblAlgn val="ctr"/>
        <c:lblOffset val="100"/>
        <c:noMultiLvlLbl val="0"/>
      </c:catAx>
      <c:valAx>
        <c:axId val="1488431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884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2FB-404D-BE3E-7554DBEEF2B3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2FB-404D-BE3E-7554DBEEF2B3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2FB-404D-BE3E-7554DBEEF2B3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2FB-404D-BE3E-7554DBEEF2B3}"/>
              </c:ext>
            </c:extLst>
          </c:dPt>
          <c:dLbls>
            <c:dLbl>
              <c:idx val="0"/>
              <c:layout>
                <c:manualLayout>
                  <c:x val="-1.8361971001106269E-2"/>
                  <c:y val="-0.1254687360485127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3593749999999994E-2"/>
                      <c:h val="0.14707030345286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2FB-404D-BE3E-7554DBEEF2B3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2FB-404D-BE3E-7554DBEEF2B3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2FB-404D-BE3E-7554DBEEF2B3}"/>
                </c:ext>
              </c:extLst>
            </c:dLbl>
            <c:dLbl>
              <c:idx val="3"/>
              <c:layout>
                <c:manualLayout>
                  <c:x val="0.32920655378932256"/>
                  <c:y val="-0.1072828454458759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2FB-404D-BE3E-7554DBEEF2B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2FB-404D-BE3E-7554DBEEF2B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4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523-43BC-9FA5-8B69007DDB9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523-43BC-9FA5-8B69007DDB9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1278.7033988200001</c:v>
                </c:pt>
                <c:pt idx="1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523-43BC-9FA5-8B69007DDB9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841600"/>
        <c:axId val="148843136"/>
      </c:barChart>
      <c:catAx>
        <c:axId val="14884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8843136"/>
        <c:crosses val="autoZero"/>
        <c:auto val="1"/>
        <c:lblAlgn val="ctr"/>
        <c:lblOffset val="100"/>
        <c:noMultiLvlLbl val="0"/>
      </c:catAx>
      <c:valAx>
        <c:axId val="1488431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884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4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E96-492D-9B3C-06230C247518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E96-492D-9B3C-06230C247518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E96-492D-9B3C-06230C247518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E96-492D-9B3C-06230C247518}"/>
              </c:ext>
            </c:extLst>
          </c:dPt>
          <c:dLbls>
            <c:dLbl>
              <c:idx val="0"/>
              <c:layout>
                <c:manualLayout>
                  <c:x val="0.14687424706519431"/>
                  <c:y val="-0.664710366782531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3593749999999994E-2"/>
                      <c:h val="0.14707030345286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E96-492D-9B3C-06230C247518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E96-492D-9B3C-06230C247518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E96-492D-9B3C-06230C247518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E96-492D-9B3C-06230C24751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Cumplidas + Gestión normal </c:v>
                </c:pt>
                <c:pt idx="1">
                  <c:v>Atrasadas + No iniciadas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E96-492D-9B3C-06230C2475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4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926-4649-903F-310FFD4C422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926-4649-903F-310FFD4C422C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926-4649-903F-310FFD4C422C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926-4649-903F-310FFD4C422C}"/>
              </c:ext>
            </c:extLst>
          </c:dPt>
          <c:dLbls>
            <c:dLbl>
              <c:idx val="0"/>
              <c:layout>
                <c:manualLayout>
                  <c:x val="-3.1186533173325849E-2"/>
                  <c:y val="-0.259275659441478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457917020096866"/>
                      <c:h val="0.147070439917386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926-4649-903F-310FFD4C422C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926-4649-903F-310FFD4C422C}"/>
                </c:ext>
              </c:extLst>
            </c:dLbl>
            <c:dLbl>
              <c:idx val="2"/>
              <c:layout>
                <c:manualLayout>
                  <c:x val="9.806632370167186E-3"/>
                  <c:y val="-1.987457617562411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926-4649-903F-310FFD4C422C}"/>
                </c:ext>
              </c:extLst>
            </c:dLbl>
            <c:dLbl>
              <c:idx val="3"/>
              <c:layout>
                <c:manualLayout>
                  <c:x val="1.6755896317349108E-2"/>
                  <c:y val="-6.0234531104373778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926-4649-903F-310FFD4C422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926-4649-903F-310FFD4C422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70D-431D-878F-B0918D6A82D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70D-431D-878F-B0918D6A82D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 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2700359.8445244897</c:v>
                </c:pt>
                <c:pt idx="1">
                  <c:v>1961855.4483042697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70D-431D-878F-B0918D6A82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837952"/>
        <c:axId val="27839488"/>
      </c:barChart>
      <c:catAx>
        <c:axId val="2783795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7839488"/>
        <c:crosses val="autoZero"/>
        <c:auto val="1"/>
        <c:lblAlgn val="ctr"/>
        <c:lblOffset val="100"/>
        <c:noMultiLvlLbl val="0"/>
      </c:catAx>
      <c:valAx>
        <c:axId val="278394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783795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2C6-4281-9857-0BE741F6C3B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2C6-4281-9857-0BE741F6C3B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63966.356960999998</c:v>
                </c:pt>
                <c:pt idx="1">
                  <c:v>56862.001316000002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2C6-4281-9857-0BE741F6C3B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841600"/>
        <c:axId val="148843136"/>
      </c:barChart>
      <c:catAx>
        <c:axId val="148841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8843136"/>
        <c:crosses val="autoZero"/>
        <c:auto val="1"/>
        <c:lblAlgn val="ctr"/>
        <c:lblOffset val="100"/>
        <c:noMultiLvlLbl val="0"/>
      </c:catAx>
      <c:valAx>
        <c:axId val="1488431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8841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FD4-4C3A-974B-99C92AAA818D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FD4-4C3A-974B-99C92AAA818D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FD4-4C3A-974B-99C92AAA818D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FD4-4C3A-974B-99C92AAA818D}"/>
              </c:ext>
            </c:extLst>
          </c:dPt>
          <c:dLbls>
            <c:dLbl>
              <c:idx val="0"/>
              <c:layout>
                <c:manualLayout>
                  <c:x val="0.1127908727843125"/>
                  <c:y val="-0.6406346569009754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3593749999999994E-2"/>
                      <c:h val="0.14707030345286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FD4-4C3A-974B-99C92AAA818D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FD4-4C3A-974B-99C92AAA818D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FD4-4C3A-974B-99C92AAA818D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FD4-4C3A-974B-99C92AAA818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Cumplidas + Gestión normal </c:v>
                </c:pt>
                <c:pt idx="1">
                  <c:v>Atrasadas + No iniciadas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108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FD4-4C3A-974B-99C92AAA81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5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C2A-4C5F-9E68-853FC9B987F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C2A-4C5F-9E68-853FC9B987F8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C2A-4C5F-9E68-853FC9B987F8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C2A-4C5F-9E68-853FC9B987F8}"/>
              </c:ext>
            </c:extLst>
          </c:dPt>
          <c:dLbls>
            <c:dLbl>
              <c:idx val="0"/>
              <c:layout>
                <c:manualLayout>
                  <c:x val="1.311617199061068E-2"/>
                  <c:y val="-0.1218521984148123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39060554986395"/>
                      <c:h val="0.154303253655632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C2A-4C5F-9E68-853FC9B987F8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tx>
                <c:rich>
                  <a:bodyPr/>
                  <a:lstStyle/>
                  <a:p>
                    <a:fld id="{0CC5A1BF-151D-4569-B4EE-7C7693AD9575}" type="VALUE">
                      <a:rPr lang="en-US"/>
                      <a:pPr/>
                      <a:t>[VALOR]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10,6%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C2A-4C5F-9E68-853FC9B987F8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C2A-4C5F-9E68-853FC9B987F8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C2A-4C5F-9E68-853FC9B987F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94</c:v>
                </c:pt>
                <c:pt idx="1">
                  <c:v>14</c:v>
                </c:pt>
                <c:pt idx="2">
                  <c:v>15</c:v>
                </c:pt>
                <c:pt idx="3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C2A-4C5F-9E68-853FC9B987F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5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EA9-404D-964A-18EEAE2E9C9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8EA9-404D-964A-18EEAE2E9C9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435955.66815570998</c:v>
                </c:pt>
                <c:pt idx="1">
                  <c:v>238001.26448770001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EA9-404D-964A-18EEAE2E9C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224640"/>
        <c:axId val="148230528"/>
      </c:barChart>
      <c:catAx>
        <c:axId val="1482246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8230528"/>
        <c:crosses val="autoZero"/>
        <c:auto val="1"/>
        <c:lblAlgn val="ctr"/>
        <c:lblOffset val="100"/>
        <c:noMultiLvlLbl val="0"/>
      </c:catAx>
      <c:valAx>
        <c:axId val="148230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822464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4C2-4A4B-8AA6-F8D30634CF6D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4C2-4A4B-8AA6-F8D30634CF6D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4C2-4A4B-8AA6-F8D30634CF6D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4C2-4A4B-8AA6-F8D30634CF6D}"/>
              </c:ext>
            </c:extLst>
          </c:dPt>
          <c:dLbls>
            <c:dLbl>
              <c:idx val="0"/>
              <c:layout>
                <c:manualLayout>
                  <c:x val="0.14687424706519431"/>
                  <c:y val="-0.664710366782531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3593749999999994E-2"/>
                      <c:h val="0.14707030345286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4C2-4A4B-8AA6-F8D30634CF6D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4C2-4A4B-8AA6-F8D30634CF6D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4C2-4A4B-8AA6-F8D30634CF6D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4C2-4A4B-8AA6-F8D30634CF6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Cumplidas + Gestión normal </c:v>
                </c:pt>
                <c:pt idx="1">
                  <c:v>Atrasadas + No iniciadas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20</c:v>
                </c:pt>
                <c:pt idx="1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4C2-4A4B-8AA6-F8D30634CF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5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13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B42-41EC-85C0-F81437AAC6E1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B42-41EC-85C0-F81437AAC6E1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B42-41EC-85C0-F81437AAC6E1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B42-41EC-85C0-F81437AAC6E1}"/>
              </c:ext>
            </c:extLst>
          </c:dPt>
          <c:dLbls>
            <c:dLbl>
              <c:idx val="0"/>
              <c:layout>
                <c:manualLayout>
                  <c:x val="1.8945602961102481E-2"/>
                  <c:y val="-7.122242810113296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224744887655093"/>
                      <c:h val="0.154303253655632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B42-41EC-85C0-F81437AAC6E1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B42-41EC-85C0-F81437AAC6E1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B42-41EC-85C0-F81437AAC6E1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B42-41EC-85C0-F81437AAC6E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20</c:v>
                </c:pt>
                <c:pt idx="2">
                  <c:v>3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B42-41EC-85C0-F81437AAC6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5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62B-4284-88F7-3EEB98C76CC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62B-4284-88F7-3EEB98C76CC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55397.986400899994</c:v>
                </c:pt>
                <c:pt idx="1">
                  <c:v>28409.89888488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62B-4284-88F7-3EEB98C76C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104320"/>
        <c:axId val="148105856"/>
      </c:barChart>
      <c:catAx>
        <c:axId val="148104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8105856"/>
        <c:crosses val="autoZero"/>
        <c:auto val="1"/>
        <c:lblAlgn val="ctr"/>
        <c:lblOffset val="100"/>
        <c:noMultiLvlLbl val="0"/>
      </c:catAx>
      <c:valAx>
        <c:axId val="14810585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8104320"/>
        <c:crosses val="autoZero"/>
        <c:crossBetween val="between"/>
        <c:majorUnit val="3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5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7E6-4B31-B10A-FDC55B66E38C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7E6-4B31-B10A-FDC55B66E38C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7E6-4B31-B10A-FDC55B66E38C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7E6-4B31-B10A-FDC55B66E38C}"/>
              </c:ext>
            </c:extLst>
          </c:dPt>
          <c:dLbls>
            <c:dLbl>
              <c:idx val="0"/>
              <c:layout>
                <c:manualLayout>
                  <c:x val="0.1033233051362976"/>
                  <c:y val="-0.5924831720385699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3593749999999994E-2"/>
                      <c:h val="0.14707030345286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7E6-4B31-B10A-FDC55B66E38C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7E6-4B31-B10A-FDC55B66E38C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7E6-4B31-B10A-FDC55B66E38C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7E6-4B31-B10A-FDC55B66E38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Cumplidas + Gestión normal </c:v>
                </c:pt>
                <c:pt idx="1">
                  <c:v>Atrasadas + No iniciadas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9</c:v>
                </c:pt>
                <c:pt idx="1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7E6-4B31-B10A-FDC55B66E38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5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E31-46B3-8CCA-BBE0EAEFCC2E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E31-46B3-8CCA-BBE0EAEFCC2E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E31-46B3-8CCA-BBE0EAEFCC2E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E31-46B3-8CCA-BBE0EAEFCC2E}"/>
              </c:ext>
            </c:extLst>
          </c:dPt>
          <c:dLbls>
            <c:dLbl>
              <c:idx val="0"/>
              <c:layout>
                <c:manualLayout>
                  <c:x val="7.2575065763262184E-2"/>
                  <c:y val="-9.472914689639128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691089152538638"/>
                      <c:h val="0.143454033048263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E31-46B3-8CCA-BBE0EAEFCC2E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E31-46B3-8CCA-BBE0EAEFCC2E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E31-46B3-8CCA-BBE0EAEFCC2E}"/>
                </c:ext>
              </c:extLst>
            </c:dLbl>
            <c:dLbl>
              <c:idx val="3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E31-46B3-8CCA-BBE0EAEFCC2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E31-46B3-8CCA-BBE0EAEFCC2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5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C92-4602-B172-FAAC0247BA4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C92-4602-B172-FAAC0247BA4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10255.36357336</c:v>
                </c:pt>
                <c:pt idx="1">
                  <c:v>4799.7159647899998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92-4602-B172-FAAC0247BA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8405248"/>
        <c:axId val="148411136"/>
      </c:barChart>
      <c:catAx>
        <c:axId val="14840524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8411136"/>
        <c:crosses val="autoZero"/>
        <c:auto val="1"/>
        <c:lblAlgn val="ctr"/>
        <c:lblOffset val="100"/>
        <c:noMultiLvlLbl val="0"/>
      </c:catAx>
      <c:valAx>
        <c:axId val="1484111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840524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88-4EF2-8E01-CB5EB653B599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88-4EF2-8E01-CB5EB653B599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88-4EF2-8E01-CB5EB653B599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88-4EF2-8E01-CB5EB653B599}"/>
              </c:ext>
            </c:extLst>
          </c:dPt>
          <c:dLbls>
            <c:dLbl>
              <c:idx val="0"/>
              <c:layout>
                <c:manualLayout>
                  <c:x val="4.3428549208040942E-2"/>
                  <c:y val="-3.867484042498781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924261284980408"/>
                      <c:h val="0.154303253655632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988-4EF2-8E01-CB5EB653B599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988-4EF2-8E01-CB5EB653B599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988-4EF2-8E01-CB5EB653B599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988-4EF2-8E01-CB5EB653B59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 + Gestión Normal</c:v>
                </c:pt>
                <c:pt idx="1">
                  <c:v>Gestión Normal</c:v>
                </c:pt>
                <c:pt idx="2">
                  <c:v>Atrasada</c:v>
                </c:pt>
                <c:pt idx="3">
                  <c:v>Atrasada + 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297</c:v>
                </c:pt>
                <c:pt idx="3">
                  <c:v>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88-4EF2-8E01-CB5EB653B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6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9E0F-444F-80CD-D88B0C0762CE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9E0F-444F-80CD-D88B0C0762CE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9E0F-444F-80CD-D88B0C0762CE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9E0F-444F-80CD-D88B0C0762CE}"/>
              </c:ext>
            </c:extLst>
          </c:dPt>
          <c:dLbls>
            <c:dLbl>
              <c:idx val="0"/>
              <c:layout>
                <c:manualLayout>
                  <c:x val="-2.4956083249207315E-2"/>
                  <c:y val="0.1190971374372634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457917020096866"/>
                      <c:h val="0.147070439917386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9E0F-444F-80CD-D88B0C0762CE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9E0F-444F-80CD-D88B0C0762CE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9E0F-444F-80CD-D88B0C0762CE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9E0F-444F-80CD-D88B0C0762CE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9E0F-444F-80CD-D88B0C0762C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6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52C9-4C9D-8F10-D5DD8247251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52C9-4C9D-8F10-D5DD8247251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3437.9090823400002</c:v>
                </c:pt>
                <c:pt idx="1">
                  <c:v>3017.1430877500002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52C9-4C9D-8F10-D5DD824725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924864"/>
        <c:axId val="147926400"/>
      </c:barChart>
      <c:catAx>
        <c:axId val="1479248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7926400"/>
        <c:crosses val="autoZero"/>
        <c:auto val="1"/>
        <c:lblAlgn val="ctr"/>
        <c:lblOffset val="100"/>
        <c:noMultiLvlLbl val="0"/>
      </c:catAx>
      <c:valAx>
        <c:axId val="14792640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7924864"/>
        <c:crosses val="autoZero"/>
        <c:crossBetween val="between"/>
        <c:majorUnit val="2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1B9-4496-B91C-E05076397962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1B9-4496-B91C-E05076397962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1B9-4496-B91C-E05076397962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1B9-4496-B91C-E05076397962}"/>
              </c:ext>
            </c:extLst>
          </c:dPt>
          <c:dLbls>
            <c:dLbl>
              <c:idx val="0"/>
              <c:layout>
                <c:manualLayout>
                  <c:x val="0.14687424706519431"/>
                  <c:y val="-0.664710366782531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3593749999999994E-2"/>
                      <c:h val="0.14707030345286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1B9-4496-B91C-E05076397962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1B9-4496-B91C-E05076397962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1B9-4496-B91C-E05076397962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1B9-4496-B91C-E0507639796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Cumplidas + Gestión normal </c:v>
                </c:pt>
                <c:pt idx="1">
                  <c:v>Atrasadas + No iniciadas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36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1B9-4496-B91C-E0507639796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6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A545-4B3F-A553-32632003FD52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A545-4B3F-A553-32632003FD52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A545-4B3F-A553-32632003FD52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A545-4B3F-A553-32632003FD52}"/>
              </c:ext>
            </c:extLst>
          </c:dPt>
          <c:dLbls>
            <c:dLbl>
              <c:idx val="0"/>
              <c:layout>
                <c:manualLayout>
                  <c:x val="3.7599245896996675E-2"/>
                  <c:y val="-0.107386570938321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691089152538638"/>
                      <c:h val="0.139837626179140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A545-4B3F-A553-32632003FD52}"/>
                </c:ext>
              </c:extLst>
            </c:dLbl>
            <c:dLbl>
              <c:idx val="1"/>
              <c:layout>
                <c:manualLayout>
                  <c:x val="1.1242752385883355E-2"/>
                  <c:y val="-2.708831123196174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A545-4B3F-A553-32632003FD52}"/>
                </c:ext>
              </c:extLst>
            </c:dLbl>
            <c:dLbl>
              <c:idx val="2"/>
              <c:layout>
                <c:manualLayout>
                  <c:x val="4.0119009587597405E-2"/>
                  <c:y val="-5.4089486991328968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A545-4B3F-A553-32632003FD52}"/>
                </c:ext>
              </c:extLst>
            </c:dLbl>
            <c:dLbl>
              <c:idx val="3"/>
              <c:layout>
                <c:manualLayout>
                  <c:x val="2.608278161501987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A545-4B3F-A553-32632003FD52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33</c:v>
                </c:pt>
                <c:pt idx="1">
                  <c:v>3</c:v>
                </c:pt>
                <c:pt idx="2">
                  <c:v>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A545-4B3F-A553-32632003FD5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6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BED-46A8-8FB8-024D744136BD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BED-46A8-8FB8-024D744136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78357.462433389999</c:v>
                </c:pt>
                <c:pt idx="1">
                  <c:v>29016.524277140001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BED-46A8-8FB8-024D744136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595264"/>
        <c:axId val="147596800"/>
      </c:barChart>
      <c:catAx>
        <c:axId val="1475952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7596800"/>
        <c:crosses val="autoZero"/>
        <c:auto val="1"/>
        <c:lblAlgn val="ctr"/>
        <c:lblOffset val="100"/>
        <c:noMultiLvlLbl val="0"/>
      </c:catAx>
      <c:valAx>
        <c:axId val="1475968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759526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0AE3-43F6-B313-B56CFCBB48DB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0AE3-43F6-B313-B56CFCBB48DB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0AE3-43F6-B313-B56CFCBB48DB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0AE3-43F6-B313-B56CFCBB48DB}"/>
              </c:ext>
            </c:extLst>
          </c:dPt>
          <c:dLbls>
            <c:dLbl>
              <c:idx val="0"/>
              <c:layout>
                <c:manualLayout>
                  <c:x val="0.14687424706519431"/>
                  <c:y val="-0.664710366782531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3593749999999994E-2"/>
                      <c:h val="0.14707030345286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0AE3-43F6-B313-B56CFCBB48DB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AE3-43F6-B313-B56CFCBB48DB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AE3-43F6-B313-B56CFCBB48DB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AE3-43F6-B313-B56CFCBB48D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Cumplidas + Gestión normal </c:v>
                </c:pt>
                <c:pt idx="1">
                  <c:v>Atrasadas + No iniciadas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6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0AE3-43F6-B313-B56CFCBB48D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6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850-4D28-924D-77C30EED3BE1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850-4D28-924D-77C30EED3BE1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850-4D28-924D-77C30EED3BE1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850-4D28-924D-77C30EED3BE1}"/>
              </c:ext>
            </c:extLst>
          </c:dPt>
          <c:dLbls>
            <c:dLbl>
              <c:idx val="0"/>
              <c:layout>
                <c:manualLayout>
                  <c:x val="-4.3717020831267831E-3"/>
                  <c:y val="-1.5702894236045439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691089152538638"/>
                      <c:h val="0.139837626179140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850-4D28-924D-77C30EED3BE1}"/>
                </c:ext>
              </c:extLst>
            </c:dLbl>
            <c:dLbl>
              <c:idx val="1"/>
              <c:layout>
                <c:manualLayout>
                  <c:x val="-4.1585423620537715E-4"/>
                  <c:y val="-8.13344142688038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50-4D28-924D-77C30EED3BE1}"/>
                </c:ext>
              </c:extLst>
            </c:dLbl>
            <c:dLbl>
              <c:idx val="2"/>
              <c:layout>
                <c:manualLayout>
                  <c:x val="4.0119009587597405E-2"/>
                  <c:y val="-5.4089486991328968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50-4D28-924D-77C30EED3BE1}"/>
                </c:ext>
              </c:extLst>
            </c:dLbl>
            <c:dLbl>
              <c:idx val="3"/>
              <c:layout>
                <c:manualLayout>
                  <c:x val="1.4424174992931397E-2"/>
                  <c:y val="-5.4246103036842075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50-4D28-924D-77C30EED3BE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</c:v>
                </c:pt>
                <c:pt idx="1">
                  <c:v>2</c:v>
                </c:pt>
                <c:pt idx="2">
                  <c:v>4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850-4D28-924D-77C30EED3BE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6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2D-4B04-85AB-7465E6D2040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2D-4B04-85AB-7465E6D204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207410.91675154</c:v>
                </c:pt>
                <c:pt idx="1">
                  <c:v>111986.02854992999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42D-4B04-85AB-7465E6D2040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347712"/>
        <c:axId val="147349504"/>
      </c:barChart>
      <c:catAx>
        <c:axId val="14734771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7349504"/>
        <c:crosses val="autoZero"/>
        <c:auto val="1"/>
        <c:lblAlgn val="ctr"/>
        <c:lblOffset val="100"/>
        <c:noMultiLvlLbl val="0"/>
      </c:catAx>
      <c:valAx>
        <c:axId val="1473495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734771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6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82D-4602-A933-34AD7A828479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82D-4602-A933-34AD7A828479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82D-4602-A933-34AD7A828479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82D-4602-A933-34AD7A828479}"/>
              </c:ext>
            </c:extLst>
          </c:dPt>
          <c:dLbls>
            <c:dLbl>
              <c:idx val="0"/>
              <c:layout>
                <c:manualLayout>
                  <c:x val="0.30574723406442905"/>
                  <c:y val="-0.1290850803853211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3593749999999994E-2"/>
                      <c:h val="0.14707030345286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82D-4602-A933-34AD7A828479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82D-4602-A933-34AD7A828479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82D-4602-A933-34AD7A828479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82D-4602-A933-34AD7A82847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82D-4602-A933-34AD7A8284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6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CBD-4199-9957-CC860AEE877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CBD-4199-9957-CC860AEE877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36470.480494839998</c:v>
                </c:pt>
                <c:pt idx="1">
                  <c:v>22838.869850040002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CBD-4199-9957-CC860AEE877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758400"/>
        <c:axId val="140760192"/>
      </c:barChart>
      <c:catAx>
        <c:axId val="1407584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0760192"/>
        <c:crosses val="autoZero"/>
        <c:auto val="1"/>
        <c:lblAlgn val="ctr"/>
        <c:lblOffset val="100"/>
        <c:noMultiLvlLbl val="0"/>
      </c:catAx>
      <c:valAx>
        <c:axId val="1407601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0758400"/>
        <c:crosses val="autoZero"/>
        <c:crossBetween val="between"/>
        <c:majorUnit val="1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988-4EF2-8E01-CB5EB653B599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988-4EF2-8E01-CB5EB653B599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988-4EF2-8E01-CB5EB653B599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988-4EF2-8E01-CB5EB653B599}"/>
              </c:ext>
            </c:extLst>
          </c:dPt>
          <c:dLbls>
            <c:dLbl>
              <c:idx val="0"/>
              <c:layout>
                <c:manualLayout>
                  <c:x val="-2.2356232449268088E-3"/>
                  <c:y val="2.6715074116899543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437163112144627"/>
                      <c:h val="0.1543033597454539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988-4EF2-8E01-CB5EB653B599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3-5988-4EF2-8E01-CB5EB653B599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5-5988-4EF2-8E01-CB5EB653B599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tx>
                <c:rich>
                  <a:bodyPr/>
                  <a:lstStyle/>
                  <a:p>
                    <a:fld id="{221F5F63-2559-4655-B08D-67AE3786F461}" type="VALUE">
                      <a:rPr lang="en-US"/>
                      <a:pPr/>
                      <a:t>[VALOR]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4,8%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5988-4EF2-8E01-CB5EB653B599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 </c:v>
                </c:pt>
                <c:pt idx="1">
                  <c:v>Gestión Normal</c:v>
                </c:pt>
                <c:pt idx="2">
                  <c:v>Atrasada</c:v>
                </c:pt>
                <c:pt idx="3">
                  <c:v>Atrasada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245</c:v>
                </c:pt>
                <c:pt idx="1">
                  <c:v>52</c:v>
                </c:pt>
                <c:pt idx="2">
                  <c:v>28</c:v>
                </c:pt>
                <c:pt idx="3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988-4EF2-8E01-CB5EB653B59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7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F8AD-42D6-8117-95E8D9A025D3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F8AD-42D6-8117-95E8D9A025D3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F8AD-42D6-8117-95E8D9A025D3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F8AD-42D6-8117-95E8D9A025D3}"/>
              </c:ext>
            </c:extLst>
          </c:dPt>
          <c:dLbls>
            <c:dLbl>
              <c:idx val="0"/>
              <c:layout>
                <c:manualLayout>
                  <c:x val="0.18285111213689145"/>
                  <c:y val="-0.675028537460240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3593749999999994E-2"/>
                      <c:h val="0.14707030345286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F8AD-42D6-8117-95E8D9A025D3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AD-42D6-8117-95E8D9A025D3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F8AD-42D6-8117-95E8D9A025D3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F8AD-42D6-8117-95E8D9A025D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Cumplidas + Gestión normal </c:v>
                </c:pt>
                <c:pt idx="1">
                  <c:v>Atrasadas + No iniciadas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9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F8AD-42D6-8117-95E8D9A025D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7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6F93-4AEF-9747-93568F6BE1AC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6F93-4AEF-9747-93568F6BE1AC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6F93-4AEF-9747-93568F6BE1AC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6F93-4AEF-9747-93568F6BE1AC}"/>
              </c:ext>
            </c:extLst>
          </c:dPt>
          <c:dLbls>
            <c:dLbl>
              <c:idx val="0"/>
              <c:layout>
                <c:manualLayout>
                  <c:x val="2.1277232485467881E-2"/>
                  <c:y val="-8.9304462446746988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691089152538638"/>
                      <c:h val="0.1543032536556320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6F93-4AEF-9747-93568F6BE1AC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F93-4AEF-9747-93568F6BE1AC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F93-4AEF-9747-93568F6BE1AC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F93-4AEF-9747-93568F6BE1AC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7</c:v>
                </c:pt>
                <c:pt idx="1">
                  <c:v>2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F93-4AEF-9747-93568F6BE1A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7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2BE-4465-BDE6-0A02A8399DF6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2BE-4465-BDE6-0A02A8399DF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17827.8074165</c:v>
                </c:pt>
                <c:pt idx="1">
                  <c:v>16455.342678000001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2BE-4465-BDE6-0A02A8399DF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7727488"/>
        <c:axId val="147729024"/>
      </c:barChart>
      <c:catAx>
        <c:axId val="147727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7729024"/>
        <c:crosses val="autoZero"/>
        <c:auto val="1"/>
        <c:lblAlgn val="ctr"/>
        <c:lblOffset val="100"/>
        <c:noMultiLvlLbl val="0"/>
      </c:catAx>
      <c:valAx>
        <c:axId val="14772902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772748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EA38-455C-8058-90E11962EE4B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EA38-455C-8058-90E11962EE4B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EA38-455C-8058-90E11962EE4B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EA38-455C-8058-90E11962EE4B}"/>
              </c:ext>
            </c:extLst>
          </c:dPt>
          <c:dLbls>
            <c:dLbl>
              <c:idx val="0"/>
              <c:layout>
                <c:manualLayout>
                  <c:x val="0.33139616863302379"/>
                  <c:y val="-0.1290850803853211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3593749999999994E-2"/>
                      <c:h val="0.14707030345286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EA38-455C-8058-90E11962EE4B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EA38-455C-8058-90E11962EE4B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EA38-455C-8058-90E11962EE4B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EA38-455C-8058-90E11962EE4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14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EA38-455C-8058-90E11962EE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7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AA6A-4D85-BFF5-4BF24942D7B0}"/>
              </c:ext>
            </c:extLst>
          </c:dPt>
          <c:dPt>
            <c:idx val="1"/>
            <c:invertIfNegative val="0"/>
            <c:bubble3D val="0"/>
            <c:spPr>
              <a:solidFill>
                <a:srgbClr val="4F81BD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AA6A-4D85-BFF5-4BF24942D7B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26149.642002839999</c:v>
                </c:pt>
                <c:pt idx="1">
                  <c:v>20921.307594000002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AA6A-4D85-BFF5-4BF24942D7B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617600"/>
        <c:axId val="140619136"/>
      </c:barChart>
      <c:catAx>
        <c:axId val="1406176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0619136"/>
        <c:crosses val="autoZero"/>
        <c:auto val="1"/>
        <c:lblAlgn val="ctr"/>
        <c:lblOffset val="100"/>
        <c:noMultiLvlLbl val="0"/>
      </c:catAx>
      <c:valAx>
        <c:axId val="14061913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06176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0C4-4AC2-B8FE-1DFDF72D57E6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0C4-4AC2-B8FE-1DFDF72D57E6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0C4-4AC2-B8FE-1DFDF72D57E6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0C4-4AC2-B8FE-1DFDF72D57E6}"/>
              </c:ext>
            </c:extLst>
          </c:dPt>
          <c:dLbls>
            <c:dLbl>
              <c:idx val="0"/>
              <c:layout>
                <c:manualLayout>
                  <c:x val="0.39209444529477028"/>
                  <c:y val="-0.12908504426476414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57117782932908"/>
                      <c:h val="0.1470703756939743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0C4-4AC2-B8FE-1DFDF72D57E6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0C4-4AC2-B8FE-1DFDF72D57E6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0C4-4AC2-B8FE-1DFDF72D57E6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0C4-4AC2-B8FE-1DFDF72D57E6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0C4-4AC2-B8FE-1DFDF72D57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7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194-4C54-8772-D511FEF1556E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194-4C54-8772-D511FEF1556E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648.1</c:v>
                </c:pt>
                <c:pt idx="1">
                  <c:v>556.43360117000009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194-4C54-8772-D511FEF155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153984"/>
        <c:axId val="140155520"/>
      </c:barChart>
      <c:catAx>
        <c:axId val="14015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0155520"/>
        <c:crosses val="autoZero"/>
        <c:auto val="1"/>
        <c:lblAlgn val="ctr"/>
        <c:lblOffset val="100"/>
        <c:noMultiLvlLbl val="0"/>
      </c:catAx>
      <c:valAx>
        <c:axId val="14015552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0153984"/>
        <c:crosses val="autoZero"/>
        <c:crossBetween val="between"/>
        <c:majorUnit val="4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7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42B-4E11-AC77-733DDF5B6B4B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42B-4E11-AC77-733DDF5B6B4B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42B-4E11-AC77-733DDF5B6B4B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42B-4E11-AC77-733DDF5B6B4B}"/>
              </c:ext>
            </c:extLst>
          </c:dPt>
          <c:dLbls>
            <c:dLbl>
              <c:idx val="0"/>
              <c:layout>
                <c:manualLayout>
                  <c:x val="0.22407149866946"/>
                  <c:y val="-0.67763558321401385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3593749999999994E-2"/>
                      <c:h val="0.14707030345286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42B-4E11-AC77-733DDF5B6B4B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42B-4E11-AC77-733DDF5B6B4B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42B-4E11-AC77-733DDF5B6B4B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42B-4E11-AC77-733DDF5B6B4B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Cumplidas + Gestión normal </c:v>
                </c:pt>
                <c:pt idx="1">
                  <c:v>Atrasadas + No iniciadas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106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42B-4E11-AC77-733DDF5B6B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50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7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776-44DB-A0E2-1F94EAC4D55E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776-44DB-A0E2-1F94EAC4D55E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776-44DB-A0E2-1F94EAC4D55E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776-44DB-A0E2-1F94EAC4D55E}"/>
              </c:ext>
            </c:extLst>
          </c:dPt>
          <c:dLbls>
            <c:dLbl>
              <c:idx val="0"/>
              <c:layout>
                <c:manualLayout>
                  <c:x val="8.852543015479214E-2"/>
                  <c:y val="-6.910260669370842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3593749999999994E-2"/>
                      <c:h val="0.14707030345286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776-44DB-A0E2-1F94EAC4D55E}"/>
                </c:ext>
              </c:extLst>
            </c:dLbl>
            <c:dLbl>
              <c:idx val="1"/>
              <c:layout>
                <c:manualLayout>
                  <c:x val="1.9158670882124633E-3"/>
                  <c:y val="-3.6252048698958032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76-44DB-A0E2-1F94EAC4D55E}"/>
                </c:ext>
              </c:extLst>
            </c:dLbl>
            <c:dLbl>
              <c:idx val="2"/>
              <c:layout>
                <c:manualLayout>
                  <c:x val="1.6801796343420279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76-44DB-A0E2-1F94EAC4D55E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76-44DB-A0E2-1F94EAC4D55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 </c:v>
                </c:pt>
                <c:pt idx="3">
                  <c:v> 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94</c:v>
                </c:pt>
                <c:pt idx="1">
                  <c:v>12</c:v>
                </c:pt>
                <c:pt idx="2">
                  <c:v>4</c:v>
                </c:pt>
                <c:pt idx="3">
                  <c:v>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76-44DB-A0E2-1F94EAC4D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7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1281-49B9-9000-CDF0DD5844A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1281-49B9-9000-CDF0DD5844A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79395.179060179988</c:v>
                </c:pt>
                <c:pt idx="1">
                  <c:v>47003.278057970005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81-49B9-9000-CDF0DD5844A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02806272"/>
        <c:axId val="102807808"/>
      </c:barChart>
      <c:catAx>
        <c:axId val="1028062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2807808"/>
        <c:crosses val="autoZero"/>
        <c:auto val="1"/>
        <c:lblAlgn val="ctr"/>
        <c:lblOffset val="100"/>
        <c:noMultiLvlLbl val="0"/>
      </c:catAx>
      <c:valAx>
        <c:axId val="1028078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028062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9E7-4B30-A550-7E16A7E56F35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9E7-4B30-A550-7E16A7E56F35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2011485.05094362</c:v>
                </c:pt>
                <c:pt idx="1">
                  <c:v>1559623.68379106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9E7-4B30-A550-7E16A7E56F3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7979776"/>
        <c:axId val="27981312"/>
      </c:barChart>
      <c:catAx>
        <c:axId val="27979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7981312"/>
        <c:crossesAt val="0"/>
        <c:auto val="1"/>
        <c:lblAlgn val="ctr"/>
        <c:lblOffset val="100"/>
        <c:noMultiLvlLbl val="0"/>
      </c:catAx>
      <c:valAx>
        <c:axId val="279813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27979776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2AE-4690-BE6F-E8BEA6F8C73F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2AE-4690-BE6F-E8BEA6F8C73F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2AE-4690-BE6F-E8BEA6F8C73F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2AE-4690-BE6F-E8BEA6F8C73F}"/>
              </c:ext>
            </c:extLst>
          </c:dPt>
          <c:dLbls>
            <c:dLbl>
              <c:idx val="0"/>
              <c:layout>
                <c:manualLayout>
                  <c:x val="0.14687424706519431"/>
                  <c:y val="-0.664710366782531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3593749999999994E-2"/>
                      <c:h val="0.14707030345286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2AE-4690-BE6F-E8BEA6F8C73F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2AE-4690-BE6F-E8BEA6F8C73F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2AE-4690-BE6F-E8BEA6F8C73F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2AE-4690-BE6F-E8BEA6F8C73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Cumplidas + Gestión normal </c:v>
                </c:pt>
                <c:pt idx="1">
                  <c:v>Atrasadas + No iniciadas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22</c:v>
                </c:pt>
                <c:pt idx="1">
                  <c:v>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2AE-4690-BE6F-E8BEA6F8C73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8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B70D-41C4-AA97-028B403078B5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B70D-41C4-AA97-028B403078B5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B70D-41C4-AA97-028B403078B5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B70D-41C4-AA97-028B403078B5}"/>
              </c:ext>
            </c:extLst>
          </c:dPt>
          <c:dLbls>
            <c:dLbl>
              <c:idx val="0"/>
              <c:layout>
                <c:manualLayout>
                  <c:x val="2.6234260307309853E-3"/>
                  <c:y val="-6.579789194340890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691089152538638"/>
                      <c:h val="0.143454033048263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B70D-41C4-AA97-028B403078B5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tx>
                <c:rich>
                  <a:bodyPr/>
                  <a:lstStyle/>
                  <a:p>
                    <a:fld id="{01CA8272-091F-47A0-B7DA-391FE16BC95E}" type="VALUE">
                      <a:rPr lang="en-US"/>
                      <a:pPr/>
                      <a:t>[VALOR]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7,2%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B70D-41C4-AA97-028B403078B5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70D-41C4-AA97-028B403078B5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70D-41C4-AA97-028B403078B5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20</c:v>
                </c:pt>
                <c:pt idx="1">
                  <c:v>2</c:v>
                </c:pt>
                <c:pt idx="2">
                  <c:v>3</c:v>
                </c:pt>
                <c:pt idx="3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B70D-41C4-AA97-028B403078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8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3833695303293342"/>
          <c:y val="3.0860585464611824E-2"/>
          <c:w val="0.83190888196967883"/>
          <c:h val="0.85607156137668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4B70-481A-BFE2-4CB827105B90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4B70-481A-BFE2-4CB827105B90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7779.4477858299997</c:v>
                </c:pt>
                <c:pt idx="1">
                  <c:v>4539.0965747299997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B70-481A-BFE2-4CB827105B9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057216"/>
        <c:axId val="140059008"/>
      </c:barChart>
      <c:catAx>
        <c:axId val="1400572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0059008"/>
        <c:crosses val="autoZero"/>
        <c:auto val="1"/>
        <c:lblAlgn val="ctr"/>
        <c:lblOffset val="100"/>
        <c:noMultiLvlLbl val="0"/>
      </c:catAx>
      <c:valAx>
        <c:axId val="1400590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005721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A2F-43D8-B192-AEE860BB2983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A2F-43D8-B192-AEE860BB2983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A2F-43D8-B192-AEE860BB2983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A2F-43D8-B192-AEE860BB2983}"/>
              </c:ext>
            </c:extLst>
          </c:dPt>
          <c:dLbls>
            <c:dLbl>
              <c:idx val="0"/>
              <c:layout>
                <c:manualLayout>
                  <c:x val="0.30782338028068218"/>
                  <c:y val="-0.70942243971926988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3593749999999994E-2"/>
                      <c:h val="0.14707030345286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A2F-43D8-B192-AEE860BB2983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A2F-43D8-B192-AEE860BB2983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A2F-43D8-B192-AEE860BB2983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A2F-43D8-B192-AEE860BB2983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Cumplidas + Gestión normal </c:v>
                </c:pt>
                <c:pt idx="1">
                  <c:v>Atrasadas + No iniciadas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68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A2F-43D8-B192-AEE860BB29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8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402D-4815-B271-883722195BA0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402D-4815-B271-883722195BA0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402D-4815-B271-883722195BA0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402D-4815-B271-883722195BA0}"/>
              </c:ext>
            </c:extLst>
          </c:dPt>
          <c:dLbls>
            <c:dLbl>
              <c:idx val="0"/>
              <c:layout>
                <c:manualLayout>
                  <c:x val="0.10755088562952803"/>
                  <c:y val="-7.122250224709304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090121947189265"/>
                      <c:h val="0.1687688811321232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402D-4815-B271-883722195BA0}"/>
                </c:ext>
              </c:extLst>
            </c:dLbl>
            <c:dLbl>
              <c:idx val="1"/>
              <c:layout>
                <c:manualLayout>
                  <c:x val="6.5793097370478882E-3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02D-4815-B271-883722195BA0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402D-4815-B271-883722195BA0}"/>
                </c:ext>
              </c:extLst>
            </c:dLbl>
            <c:dLbl>
              <c:idx val="3"/>
              <c:layout>
                <c:manualLayout>
                  <c:x val="2.1419338966184531E-2"/>
                  <c:y val="0"/>
                </c:manualLayout>
              </c:layout>
              <c:tx>
                <c:rich>
                  <a:bodyPr/>
                  <a:lstStyle/>
                  <a:p>
                    <a:fld id="{D044830A-76D5-4CD7-A20A-F44760EDC444}" type="VALUE">
                      <a:rPr lang="en-US"/>
                      <a:pPr/>
                      <a:t>[VALOR]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1.5%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02D-4815-B271-883722195BA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63</c:v>
                </c:pt>
                <c:pt idx="1">
                  <c:v>5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02D-4815-B271-883722195BA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8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2BB-4848-984C-4A04C973FFB2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2BB-4848-984C-4A04C973FFB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21112.511051779999</c:v>
                </c:pt>
                <c:pt idx="1">
                  <c:v>15147.018220609998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2BB-4848-984C-4A04C973FFB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40272768"/>
        <c:axId val="140274304"/>
      </c:barChart>
      <c:catAx>
        <c:axId val="1402727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0274304"/>
        <c:crosses val="autoZero"/>
        <c:auto val="1"/>
        <c:lblAlgn val="ctr"/>
        <c:lblOffset val="100"/>
        <c:noMultiLvlLbl val="0"/>
      </c:catAx>
      <c:valAx>
        <c:axId val="140274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4027276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DFAF-4031-B4BD-A771F1F62B6D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DFAF-4031-B4BD-A771F1F62B6D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DFAF-4031-B4BD-A771F1F62B6D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DFAF-4031-B4BD-A771F1F62B6D}"/>
              </c:ext>
            </c:extLst>
          </c:dPt>
          <c:dLbls>
            <c:dLbl>
              <c:idx val="0"/>
              <c:layout>
                <c:manualLayout>
                  <c:x val="0.19042518899409103"/>
                  <c:y val="-0.7025436592674640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3593749999999994E-2"/>
                      <c:h val="0.14707030345286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DFAF-4031-B4BD-A771F1F62B6D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DFAF-4031-B4BD-A771F1F62B6D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DFAF-4031-B4BD-A771F1F62B6D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DFAF-4031-B4BD-A771F1F62B6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Cumplidas + Gestión normal </c:v>
                </c:pt>
                <c:pt idx="1">
                  <c:v>Atrasadas + No iniciadas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14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FAF-4031-B4BD-A771F1F62B6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8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B83-43A2-AF7C-CA8DFE4C6280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B83-43A2-AF7C-CA8DFE4C6280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B83-43A2-AF7C-CA8DFE4C6280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B83-43A2-AF7C-CA8DFE4C6280}"/>
              </c:ext>
            </c:extLst>
          </c:dPt>
          <c:dLbls>
            <c:dLbl>
              <c:idx val="0"/>
              <c:layout>
                <c:manualLayout>
                  <c:x val="2.6234260307309853E-3"/>
                  <c:y val="-6.5797891943408904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691089152538638"/>
                      <c:h val="0.14345403304826368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B83-43A2-AF7C-CA8DFE4C6280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tx>
                <c:rich>
                  <a:bodyPr/>
                  <a:lstStyle/>
                  <a:p>
                    <a:fld id="{01CA8272-091F-47A0-B7DA-391FE16BC95E}" type="VALUE">
                      <a:rPr lang="en-US"/>
                      <a:pPr/>
                      <a:t>[VALOR]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7,3%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8B83-43A2-AF7C-CA8DFE4C6280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B83-43A2-AF7C-CA8DFE4C6280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B83-43A2-AF7C-CA8DFE4C6280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9</c:v>
                </c:pt>
                <c:pt idx="1">
                  <c:v>5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B83-43A2-AF7C-CA8DFE4C628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8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4821533581206614"/>
          <c:y val="5.3817450316076522E-2"/>
          <c:w val="0.82484215064041744"/>
          <c:h val="0.8560715613766888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02E-4F8B-B7FE-FD07C49C423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02E-4F8B-B7FE-FD07C49C423B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26787.07675443</c:v>
                </c:pt>
                <c:pt idx="1">
                  <c:v>9020.3005722200014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02E-4F8B-B7FE-FD07C49C423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486336"/>
        <c:axId val="121500416"/>
      </c:barChart>
      <c:catAx>
        <c:axId val="1214863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1500416"/>
        <c:crosses val="autoZero"/>
        <c:auto val="1"/>
        <c:lblAlgn val="ctr"/>
        <c:lblOffset val="100"/>
        <c:noMultiLvlLbl val="0"/>
      </c:catAx>
      <c:valAx>
        <c:axId val="12150041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14863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8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717-476C-8361-FB6F81B3BBB7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717-476C-8361-FB6F81B3BBB7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717-476C-8361-FB6F81B3BBB7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717-476C-8361-FB6F81B3BBB7}"/>
              </c:ext>
            </c:extLst>
          </c:dPt>
          <c:dLbls>
            <c:dLbl>
              <c:idx val="0"/>
              <c:layout>
                <c:manualLayout>
                  <c:x val="0.3039476741551877"/>
                  <c:y val="-6.303156792402334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2582556693883168"/>
                      <c:h val="0.1470703051678038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717-476C-8361-FB6F81B3BBB7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717-476C-8361-FB6F81B3BBB7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717-476C-8361-FB6F81B3BBB7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717-476C-8361-FB6F81B3BBB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717-476C-8361-FB6F81B3BBB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C915-48B5-80AC-AE8EF5ADA67F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C915-48B5-80AC-AE8EF5ADA67F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C915-48B5-80AC-AE8EF5ADA67F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C915-48B5-80AC-AE8EF5ADA67F}"/>
              </c:ext>
            </c:extLst>
          </c:dPt>
          <c:dLbls>
            <c:dLbl>
              <c:idx val="0"/>
              <c:layout>
                <c:manualLayout>
                  <c:x val="3.3962503548484686E-2"/>
                  <c:y val="-0.49620597343544981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3593749999999994E-2"/>
                      <c:h val="0.14707030345286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C915-48B5-80AC-AE8EF5ADA67F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C915-48B5-80AC-AE8EF5ADA67F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915-48B5-80AC-AE8EF5ADA67F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C915-48B5-80AC-AE8EF5ADA67F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Cumplidas + Gestión normal </c:v>
                </c:pt>
                <c:pt idx="1">
                  <c:v>Atrasadas + No iniciadas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71</c:v>
                </c:pt>
                <c:pt idx="1">
                  <c:v>26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C915-48B5-80AC-AE8EF5ADA67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9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9E8-4B96-BBDB-CF2D767D4A83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9E8-4B96-BBDB-CF2D767D4A83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23716.143468139999</c:v>
                </c:pt>
                <c:pt idx="1">
                  <c:v>18296.862690409998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9E8-4B96-BBDB-CF2D767D4A8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928320"/>
        <c:axId val="121930112"/>
      </c:barChart>
      <c:catAx>
        <c:axId val="12192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1930112"/>
        <c:crosses val="autoZero"/>
        <c:auto val="1"/>
        <c:lblAlgn val="ctr"/>
        <c:lblOffset val="100"/>
        <c:noMultiLvlLbl val="0"/>
      </c:catAx>
      <c:valAx>
        <c:axId val="121930112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192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423-4EC4-9094-35FA1D5B2A6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423-4EC4-9094-35FA1D5B2A68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423-4EC4-9094-35FA1D5B2A68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423-4EC4-9094-35FA1D5B2A68}"/>
              </c:ext>
            </c:extLst>
          </c:dPt>
          <c:dLbls>
            <c:dLbl>
              <c:idx val="0"/>
              <c:layout>
                <c:manualLayout>
                  <c:x val="6.6745762452218055E-2"/>
                  <c:y val="-7.303070568165440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9.0588842254462384E-2"/>
                      <c:h val="0.150686846786509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2423-4EC4-9094-35FA1D5B2A68}"/>
                </c:ext>
              </c:extLst>
            </c:dLbl>
            <c:dLbl>
              <c:idx val="1"/>
              <c:layout>
                <c:manualLayout>
                  <c:x val="2.7564801656807341E-2"/>
                  <c:y val="-3.793753183933017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2423-4EC4-9094-35FA1D5B2A68}"/>
                </c:ext>
              </c:extLst>
            </c:dLbl>
            <c:dLbl>
              <c:idx val="2"/>
              <c:layout>
                <c:manualLayout>
                  <c:x val="1.44700750190025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2423-4EC4-9094-35FA1D5B2A68}"/>
                </c:ext>
              </c:extLst>
            </c:dLbl>
            <c:dLbl>
              <c:idx val="3"/>
              <c:layout>
                <c:manualLayout>
                  <c:x val="1.6755896317349021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2423-4EC4-9094-35FA1D5B2A6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 +Gestión Normal</c:v>
                </c:pt>
                <c:pt idx="3">
                  <c:v>Atrasada + 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76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423-4EC4-9094-35FA1D5B2A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delete val="1"/>
      </c:legendEntry>
      <c:legendEntry>
        <c:idx val="2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9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86A1-49B3-85E6-E3FD1E5343ED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86A1-49B3-85E6-E3FD1E5343ED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86A1-49B3-85E6-E3FD1E5343ED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86A1-49B3-85E6-E3FD1E5343ED}"/>
              </c:ext>
            </c:extLst>
          </c:dPt>
          <c:dLbls>
            <c:dLbl>
              <c:idx val="0"/>
              <c:layout>
                <c:manualLayout>
                  <c:x val="6.6745762452218055E-2"/>
                  <c:y val="-7.303070568165440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9.0588842254462384E-2"/>
                      <c:h val="0.150686846786509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86A1-49B3-85E6-E3FD1E5343ED}"/>
                </c:ext>
              </c:extLst>
            </c:dLbl>
            <c:dLbl>
              <c:idx val="1"/>
              <c:layout>
                <c:manualLayout>
                  <c:x val="2.7564801656807341E-2"/>
                  <c:y val="-3.7937531839330171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A1-49B3-85E6-E3FD1E5343ED}"/>
                </c:ext>
              </c:extLst>
            </c:dLbl>
            <c:dLbl>
              <c:idx val="2"/>
              <c:layout>
                <c:manualLayout>
                  <c:x val="1.4470075019002568E-2"/>
                  <c:y val="0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86A1-49B3-85E6-E3FD1E5343ED}"/>
                </c:ext>
              </c:extLst>
            </c:dLbl>
            <c:dLbl>
              <c:idx val="3"/>
              <c:layout>
                <c:manualLayout>
                  <c:x val="1.6755896317349021E-2"/>
                  <c:y val="0"/>
                </c:manualLayout>
              </c:layout>
              <c:tx>
                <c:rich>
                  <a:bodyPr/>
                  <a:lstStyle/>
                  <a:p>
                    <a:fld id="{AA61C3B9-2A58-421C-8EC6-B290929E6BD1}" type="VALUE">
                      <a:rPr lang="en-US"/>
                      <a:pPr/>
                      <a:t>[VALOR]</a:t>
                    </a:fld>
                    <a:r>
                      <a:rPr lang="en-US" baseline="0" dirty="0"/>
                      <a:t>
</a:t>
                    </a:r>
                    <a:r>
                      <a:rPr lang="en-US" baseline="0" dirty="0" smtClean="0"/>
                      <a:t>1,3%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86A1-49B3-85E6-E3FD1E5343E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 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65</c:v>
                </c:pt>
                <c:pt idx="1">
                  <c:v>11</c:v>
                </c:pt>
                <c:pt idx="2">
                  <c:v>4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86A1-49B3-85E6-E3FD1E534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9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E13E-48E8-9DAB-854BC8D8B129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E13E-48E8-9DAB-854BC8D8B129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63345.081772210004</c:v>
                </c:pt>
                <c:pt idx="1">
                  <c:v>32371.806894489997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13E-48E8-9DAB-854BC8D8B12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928320"/>
        <c:axId val="121930112"/>
      </c:barChart>
      <c:catAx>
        <c:axId val="1219283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1930112"/>
        <c:crosses val="autoZero"/>
        <c:auto val="1"/>
        <c:lblAlgn val="ctr"/>
        <c:lblOffset val="100"/>
        <c:noMultiLvlLbl val="0"/>
      </c:catAx>
      <c:valAx>
        <c:axId val="121930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19283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1801-4349-ABF2-83A3486AD7CD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1801-4349-ABF2-83A3486AD7CD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1801-4349-ABF2-83A3486AD7CD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1801-4349-ABF2-83A3486AD7CD}"/>
              </c:ext>
            </c:extLst>
          </c:dPt>
          <c:dLbls>
            <c:dLbl>
              <c:idx val="0"/>
              <c:layout>
                <c:manualLayout>
                  <c:x val="0.2169344579942889"/>
                  <c:y val="-0.7266193908487846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3593749999999994E-2"/>
                      <c:h val="0.14707030345286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801-4349-ABF2-83A3486AD7CD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1801-4349-ABF2-83A3486AD7CD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801-4349-ABF2-83A3486AD7CD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1801-4349-ABF2-83A3486AD7C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Cumplidas + Gestión normal </c:v>
                </c:pt>
                <c:pt idx="1">
                  <c:v>Atrasadas + No iniciadas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18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1801-4349-ABF2-83A3486AD7C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9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58D9-4CF0-A5FD-E79B610AA4A1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58D9-4CF0-A5FD-E79B610AA4A1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58D9-4CF0-A5FD-E79B610AA4A1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58D9-4CF0-A5FD-E79B610AA4A1}"/>
              </c:ext>
            </c:extLst>
          </c:dPt>
          <c:dLbls>
            <c:dLbl>
              <c:idx val="0"/>
              <c:layout>
                <c:manualLayout>
                  <c:x val="8.3242098953679317E-2"/>
                  <c:y val="-0.10377022697925919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290840055505573"/>
                      <c:h val="0.1543031278355104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58D9-4CF0-A5FD-E79B610AA4A1}"/>
                </c:ext>
              </c:extLst>
            </c:dLbl>
            <c:dLbl>
              <c:idx val="1"/>
              <c:layout>
                <c:manualLayout>
                  <c:x val="1.8237916359136491E-2"/>
                  <c:y val="-2.70883112319617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8D9-4CF0-A5FD-E79B610AA4A1}"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D9-4CF0-A5FD-E79B610AA4A1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58D9-4CF0-A5FD-E79B610AA4A1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16</c:v>
                </c:pt>
                <c:pt idx="1">
                  <c:v>2</c:v>
                </c:pt>
                <c:pt idx="3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58D9-4CF0-A5FD-E79B610AA4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9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67-4131-A925-53653F67CBFC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67-4131-A925-53653F67CBFC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3696.0918036599996</c:v>
                </c:pt>
                <c:pt idx="1">
                  <c:v>2949.5722017399999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367-4131-A925-53653F67CB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726080"/>
        <c:axId val="121727616"/>
      </c:barChart>
      <c:catAx>
        <c:axId val="12172608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1727616"/>
        <c:crosses val="autoZero"/>
        <c:auto val="1"/>
        <c:lblAlgn val="ctr"/>
        <c:lblOffset val="100"/>
        <c:noMultiLvlLbl val="0"/>
      </c:catAx>
      <c:valAx>
        <c:axId val="121727616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172608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3793-4809-B911-9C80224F39A8}"/>
              </c:ext>
            </c:extLst>
          </c:dPt>
          <c:dPt>
            <c:idx val="1"/>
            <c:bubble3D val="0"/>
            <c:spPr>
              <a:solidFill>
                <a:srgbClr val="FFC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3793-4809-B911-9C80224F39A8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3793-4809-B911-9C80224F39A8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3793-4809-B911-9C80224F39A8}"/>
              </c:ext>
            </c:extLst>
          </c:dPt>
          <c:dLbls>
            <c:dLbl>
              <c:idx val="0"/>
              <c:layout>
                <c:manualLayout>
                  <c:x val="3.1769942585952379E-2"/>
                  <c:y val="-7.1222502247093047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0924261284980408"/>
                      <c:h val="0.14707043991738647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3793-4809-B911-9C80224F39A8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3793-4809-B911-9C80224F39A8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3793-4809-B911-9C80224F39A8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3793-4809-B911-9C80224F39A8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Hoja1!$A$2:$A$5</c:f>
              <c:strCache>
                <c:ptCount val="4"/>
                <c:pt idx="0">
                  <c:v>Cumplida</c:v>
                </c:pt>
                <c:pt idx="1">
                  <c:v>Gestión Normal</c:v>
                </c:pt>
                <c:pt idx="2">
                  <c:v>Atrasada</c:v>
                </c:pt>
                <c:pt idx="3">
                  <c:v>No iniciada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4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3793-4809-B911-9C80224F39A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50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hart9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6">
                  <a:lumMod val="75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ACF-4886-86A8-D1A21FD21378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ACF-4886-86A8-D1A21FD2137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05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Hoja1!$A$2:$A$3</c:f>
              <c:strCache>
                <c:ptCount val="2"/>
                <c:pt idx="0">
                  <c:v>Apropiación final</c:v>
                </c:pt>
                <c:pt idx="1">
                  <c:v>Compromisos</c:v>
                </c:pt>
              </c:strCache>
            </c:strRef>
          </c:cat>
          <c:val>
            <c:numRef>
              <c:f>Hoja1!$B$2:$B$3</c:f>
              <c:numCache>
                <c:formatCode>"$"#,##0;[Red]\-"$"#,##0</c:formatCode>
                <c:ptCount val="2"/>
                <c:pt idx="0">
                  <c:v>1963037.5231900001</c:v>
                </c:pt>
                <c:pt idx="1">
                  <c:v>1855580.709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ACF-4886-86A8-D1A21FD213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21642368"/>
        <c:axId val="121644160"/>
      </c:barChart>
      <c:catAx>
        <c:axId val="1216423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1644160"/>
        <c:crosses val="autoZero"/>
        <c:auto val="1"/>
        <c:lblAlgn val="ctr"/>
        <c:lblOffset val="100"/>
        <c:noMultiLvlLbl val="0"/>
      </c:catAx>
      <c:valAx>
        <c:axId val="121644160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&quot;$&quot;#,##0;[Red]\-&quot;$&quot;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  <c:crossAx val="121642368"/>
        <c:crosses val="autoZero"/>
        <c:crossBetween val="between"/>
        <c:majorUnit val="100000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solidFill>
        <a:schemeClr val="accent1"/>
      </a:solidFill>
    </a:ln>
    <a:effectLst/>
  </c:spPr>
  <c:txPr>
    <a:bodyPr/>
    <a:lstStyle/>
    <a:p>
      <a:pPr>
        <a:defRPr/>
      </a:pPr>
      <a:endParaRPr lang="es-CO"/>
    </a:p>
  </c:txPr>
  <c:externalData r:id="rId3">
    <c:autoUpdate val="0"/>
  </c:externalData>
</c:chartSpace>
</file>

<file path=ppt/charts/chart9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Avance plan de desarrollo</c:v>
                </c:pt>
              </c:strCache>
            </c:strRef>
          </c:tx>
          <c:dPt>
            <c:idx val="0"/>
            <c:bubble3D val="0"/>
            <c:spPr>
              <a:solidFill>
                <a:schemeClr val="accent6">
                  <a:lumMod val="75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7D1D-4633-AB5E-7A83B270957D}"/>
              </c:ext>
            </c:extLst>
          </c:dPt>
          <c:dPt>
            <c:idx val="1"/>
            <c:bubble3D val="0"/>
            <c:spPr>
              <a:solidFill>
                <a:srgbClr val="C0504D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7D1D-4633-AB5E-7A83B270957D}"/>
              </c:ext>
            </c:extLst>
          </c:dPt>
          <c:dPt>
            <c:idx val="2"/>
            <c:bubble3D val="0"/>
            <c:spPr>
              <a:solidFill>
                <a:srgbClr val="FF996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7D1D-4633-AB5E-7A83B270957D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7D1D-4633-AB5E-7A83B270957D}"/>
              </c:ext>
            </c:extLst>
          </c:dPt>
          <c:dLbls>
            <c:dLbl>
              <c:idx val="0"/>
              <c:layout>
                <c:manualLayout>
                  <c:x val="0.14687424706519431"/>
                  <c:y val="-0.6647103667825317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8.3593749999999994E-2"/>
                      <c:h val="0.1470703034528602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7D1D-4633-AB5E-7A83B270957D}"/>
                </c:ext>
              </c:extLst>
            </c:dLbl>
            <c:dLbl>
              <c:idx val="1"/>
              <c:layout>
                <c:manualLayout>
                  <c:x val="-2.6064714566929149E-2"/>
                  <c:y val="-5.389886479460723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D1D-4633-AB5E-7A83B270957D}"/>
                </c:ext>
              </c:extLst>
            </c:dLbl>
            <c:dLbl>
              <c:idx val="2"/>
              <c:layout>
                <c:manualLayout>
                  <c:x val="-2.750086122047244E-2"/>
                  <c:y val="-5.4088948444331207E-3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7D1D-4633-AB5E-7A83B270957D}"/>
                </c:ext>
              </c:extLst>
            </c:dLbl>
            <c:dLbl>
              <c:idx val="3"/>
              <c:layout>
                <c:manualLayout>
                  <c:x val="4.4736590558218561E-2"/>
                  <c:y val="-4.9420255910816856E-2"/>
                </c:manualLayout>
              </c:layout>
              <c:showLegendKey val="0"/>
              <c:showVal val="1"/>
              <c:showCatName val="0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7D1D-4633-AB5E-7A83B270957D}"/>
                </c:ext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2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s-CO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Hoja1!$A$2:$A$3</c:f>
              <c:strCache>
                <c:ptCount val="2"/>
                <c:pt idx="0">
                  <c:v>Cumplidas + Gestión normal </c:v>
                </c:pt>
                <c:pt idx="1">
                  <c:v>Atrasadas + No iniciadas </c:v>
                </c:pt>
              </c:strCache>
            </c:strRef>
          </c:cat>
          <c:val>
            <c:numRef>
              <c:f>Hoja1!$B$2:$B$3</c:f>
              <c:numCache>
                <c:formatCode>General</c:formatCode>
                <c:ptCount val="2"/>
                <c:pt idx="0">
                  <c:v>8</c:v>
                </c:pt>
                <c:pt idx="1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D1D-4633-AB5E-7A83B270957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  <c:spPr>
        <a:noFill/>
        <a:ln>
          <a:noFill/>
        </a:ln>
        <a:effectLst/>
      </c:spPr>
    </c:plotArea>
    <c:legend>
      <c:legendPos val="b"/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es-CO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50" b="1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es-CO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/>
          </a:solidFill>
        </a:defRPr>
      </a:pPr>
      <a:endParaRPr lang="es-CO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0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4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8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9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0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0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1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9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>
                <a:cs typeface="Arial" charset="0"/>
              </a:defRPr>
            </a:lvl1pPr>
          </a:lstStyle>
          <a:p>
            <a:pPr>
              <a:defRPr/>
            </a:pPr>
            <a:fld id="{2B17B15F-F823-47A2-95F5-FED5D8974D1E}" type="datetimeFigureOut">
              <a:rPr lang="es-ES"/>
              <a:pPr>
                <a:defRPr/>
              </a:pPr>
              <a:t>13/11/2019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cs typeface="Arial" charset="0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E9D95FD-D881-41BD-8036-2B2C513FF917}" type="slidenum">
              <a:rPr lang="es-ES" altLang="es-CO"/>
              <a:pPr/>
              <a:t>‹Nº›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93427119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CO" dirty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BBF23F-BEDF-4934-9185-010243FB9373}" type="slidenum">
              <a:rPr kumimoji="0" lang="es-ES" alt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s-ES" alt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1616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CO" dirty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BBF23F-BEDF-4934-9185-010243FB9373}" type="slidenum">
              <a:rPr kumimoji="0" lang="es-ES" alt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s-ES" alt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123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CO" dirty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BBF23F-BEDF-4934-9185-010243FB9373}" type="slidenum">
              <a:rPr kumimoji="0" lang="es-ES" alt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s-ES" alt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727006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CO" dirty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BBF23F-BEDF-4934-9185-010243FB9373}" type="slidenum">
              <a:rPr kumimoji="0" lang="es-ES" alt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s-ES" alt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8349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CO" dirty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CEBBF23F-BEDF-4934-9185-010243FB9373}" type="slidenum">
              <a:rPr kumimoji="0" lang="es-ES" altLang="es-CO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s-ES" altLang="es-CO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320704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CO" dirty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BBF23F-BEDF-4934-9185-010243FB9373}" type="slidenum">
              <a:rPr lang="es-ES" altLang="es-CO"/>
              <a:pPr eaLnBrk="1" hangingPunct="1"/>
              <a:t>26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186165595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CO" dirty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BBF23F-BEDF-4934-9185-010243FB9373}" type="slidenum">
              <a:rPr lang="es-ES" altLang="es-CO"/>
              <a:pPr eaLnBrk="1" hangingPunct="1"/>
              <a:t>27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013900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CO" dirty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BBF23F-BEDF-4934-9185-010243FB9373}" type="slidenum">
              <a:rPr lang="es-ES" altLang="es-CO"/>
              <a:pPr eaLnBrk="1" hangingPunct="1"/>
              <a:t>13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4290163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CO" dirty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BBF23F-BEDF-4934-9185-010243FB9373}" type="slidenum">
              <a:rPr lang="es-ES" altLang="es-CO"/>
              <a:pPr eaLnBrk="1" hangingPunct="1"/>
              <a:t>14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41855490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CO" dirty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BBF23F-BEDF-4934-9185-010243FB9373}" type="slidenum">
              <a:rPr lang="es-ES" altLang="es-CO"/>
              <a:pPr eaLnBrk="1" hangingPunct="1"/>
              <a:t>15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8581530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CO" dirty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BBF23F-BEDF-4934-9185-010243FB9373}" type="slidenum">
              <a:rPr lang="es-ES" altLang="es-CO"/>
              <a:pPr eaLnBrk="1" hangingPunct="1"/>
              <a:t>16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922877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CO" dirty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BBF23F-BEDF-4934-9185-010243FB9373}" type="slidenum">
              <a:rPr lang="es-ES" altLang="es-CO"/>
              <a:pPr eaLnBrk="1" hangingPunct="1"/>
              <a:t>17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357409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CO" dirty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BBF23F-BEDF-4934-9185-010243FB9373}" type="slidenum">
              <a:rPr lang="es-ES" altLang="es-CO"/>
              <a:pPr eaLnBrk="1" hangingPunct="1"/>
              <a:t>18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7085496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CO" dirty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BBF23F-BEDF-4934-9185-010243FB9373}" type="slidenum">
              <a:rPr lang="es-ES" altLang="es-CO"/>
              <a:pPr eaLnBrk="1" hangingPunct="1"/>
              <a:t>19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35191819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s-ES" altLang="es-CO" dirty="0"/>
          </a:p>
        </p:txBody>
      </p:sp>
      <p:sp>
        <p:nvSpPr>
          <p:cNvPr id="66564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EBBF23F-BEDF-4934-9185-010243FB9373}" type="slidenum">
              <a:rPr lang="es-ES" altLang="es-CO"/>
              <a:pPr eaLnBrk="1" hangingPunct="1"/>
              <a:t>20</a:t>
            </a:fld>
            <a:endParaRPr lang="es-ES" altLang="es-CO"/>
          </a:p>
        </p:txBody>
      </p:sp>
    </p:spTree>
    <p:extLst>
      <p:ext uri="{BB962C8B-B14F-4D97-AF65-F5344CB8AC3E}">
        <p14:creationId xmlns:p14="http://schemas.microsoft.com/office/powerpoint/2010/main" val="26374047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E251ED-2DC0-40BC-BA0E-E9612C270FEB}" type="datetimeFigureOut">
              <a:rPr lang="es-CO"/>
              <a:pPr>
                <a:defRPr/>
              </a:pPr>
              <a:t>13/11/2019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B16E4E-A213-4611-A9C8-A635A5BC5A36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078440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61B8F-BF97-44C7-8D7E-1F56A64C13A9}" type="datetimeFigureOut">
              <a:rPr lang="es-CO"/>
              <a:pPr>
                <a:defRPr/>
              </a:pPr>
              <a:t>13/11/2019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C0813F-E9B4-4347-9002-5B932A4022BE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722068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DE8A73-DA15-41C9-8682-C7C963ADA0ED}" type="datetimeFigureOut">
              <a:rPr lang="es-CO"/>
              <a:pPr>
                <a:defRPr/>
              </a:pPr>
              <a:t>13/11/2019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ABC5DE-8E2C-4A17-AC77-241FA8FFDDB9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972264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721D2D-BD42-4E5C-852A-E4AF2E47C855}" type="datetimeFigureOut">
              <a:rPr lang="es-CO"/>
              <a:pPr>
                <a:defRPr/>
              </a:pPr>
              <a:t>13/11/2019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AF6809-8499-4EFC-8D03-AB0F05767004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0334339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CBA8A2-C69A-41A7-A56A-046D24950969}" type="datetimeFigureOut">
              <a:rPr lang="es-CO"/>
              <a:pPr>
                <a:defRPr/>
              </a:pPr>
              <a:t>13/11/2019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348E99-2C4B-4E51-AC5E-A23E716CAF2D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803784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6371D9-DEEC-4E95-ADC5-E2F6B7E918FB}" type="datetimeFigureOut">
              <a:rPr lang="es-CO"/>
              <a:pPr>
                <a:defRPr/>
              </a:pPr>
              <a:t>13/11/2019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22E51B-3ED1-4F3D-86CB-FF7884D8A542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0841589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F94974-526C-4014-8E56-5A519610BDCB}" type="datetimeFigureOut">
              <a:rPr lang="es-CO"/>
              <a:pPr>
                <a:defRPr/>
              </a:pPr>
              <a:t>13/11/2019</a:t>
            </a:fld>
            <a:endParaRPr lang="es-CO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22CB25-6EB3-4E63-AC16-03B59AB61A10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55784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9AD7F-C7D8-4E5A-9E9F-99A8BD50365F}" type="datetimeFigureOut">
              <a:rPr lang="es-CO"/>
              <a:pPr>
                <a:defRPr/>
              </a:pPr>
              <a:t>13/11/2019</a:t>
            </a:fld>
            <a:endParaRPr lang="es-CO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71C9D6-189E-45F6-8AC4-1224AFA48EE1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41130310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A49DEF-BBD9-4EF9-B33E-112A6912316D}" type="datetimeFigureOut">
              <a:rPr lang="es-CO"/>
              <a:pPr>
                <a:defRPr/>
              </a:pPr>
              <a:t>13/11/2019</a:t>
            </a:fld>
            <a:endParaRPr lang="es-CO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61813A-AA3C-4981-8FD9-3FE36654F142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19848412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7B558-6473-4FC4-88FC-561315B1B3BC}" type="datetimeFigureOut">
              <a:rPr lang="es-CO"/>
              <a:pPr>
                <a:defRPr/>
              </a:pPr>
              <a:t>13/11/2019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0A5503-C7DA-405E-872A-A09E78D829F9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2876205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O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24709E-EFA5-48AE-A47A-2C1D81EBFDDD}" type="datetimeFigureOut">
              <a:rPr lang="es-CO"/>
              <a:pPr>
                <a:defRPr/>
              </a:pPr>
              <a:t>13/11/2019</a:t>
            </a:fld>
            <a:endParaRPr lang="es-CO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BC04C7-CB7E-434C-91E7-E5E7A0762B54}" type="slidenum">
              <a:rPr lang="es-CO" altLang="es-CO"/>
              <a:pPr/>
              <a:t>‹Nº›</a:t>
            </a:fld>
            <a:endParaRPr lang="es-CO" altLang="es-CO"/>
          </a:p>
        </p:txBody>
      </p:sp>
    </p:spTree>
    <p:extLst>
      <p:ext uri="{BB962C8B-B14F-4D97-AF65-F5344CB8AC3E}">
        <p14:creationId xmlns:p14="http://schemas.microsoft.com/office/powerpoint/2010/main" val="34376356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título del patrón</a:t>
            </a:r>
            <a:endParaRPr lang="es-CO" altLang="es-CO"/>
          </a:p>
        </p:txBody>
      </p:sp>
      <p:sp>
        <p:nvSpPr>
          <p:cNvPr id="1027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CO"/>
              <a:t>Haga clic para modificar el estilo de texto del patrón</a:t>
            </a:r>
          </a:p>
          <a:p>
            <a:pPr lvl="1"/>
            <a:r>
              <a:rPr lang="es-ES" altLang="es-CO"/>
              <a:t>Segundo nivel</a:t>
            </a:r>
          </a:p>
          <a:p>
            <a:pPr lvl="2"/>
            <a:r>
              <a:rPr lang="es-ES" altLang="es-CO"/>
              <a:t>Tercer nivel</a:t>
            </a:r>
          </a:p>
          <a:p>
            <a:pPr lvl="3"/>
            <a:r>
              <a:rPr lang="es-ES" altLang="es-CO"/>
              <a:t>Cuarto nivel</a:t>
            </a:r>
          </a:p>
          <a:p>
            <a:pPr lvl="4"/>
            <a:r>
              <a:rPr lang="es-ES" altLang="es-CO"/>
              <a:t>Quinto nivel</a:t>
            </a:r>
            <a:endParaRPr lang="es-CO" altLang="es-CO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3C814F8-468B-4730-8B4F-0318451A7EBE}" type="datetimeFigureOut">
              <a:rPr lang="es-CO"/>
              <a:pPr>
                <a:defRPr/>
              </a:pPr>
              <a:t>13/11/2019</a:t>
            </a:fld>
            <a:endParaRPr lang="es-CO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CO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BA01957B-6CD1-4D48-8B18-7606E98D1B37}" type="slidenum">
              <a:rPr lang="es-CO" altLang="es-CO"/>
              <a:pPr/>
              <a:t>‹Nº›</a:t>
            </a:fld>
            <a:endParaRPr lang="es-CO" altLang="es-CO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3.xml"/><Relationship Id="rId4" Type="http://schemas.openxmlformats.org/officeDocument/2006/relationships/chart" Target="../charts/char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6.xml"/><Relationship Id="rId4" Type="http://schemas.openxmlformats.org/officeDocument/2006/relationships/chart" Target="../charts/chart1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8.xml"/><Relationship Id="rId4" Type="http://schemas.openxmlformats.org/officeDocument/2006/relationships/chart" Target="../charts/char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3.xml"/><Relationship Id="rId4" Type="http://schemas.openxmlformats.org/officeDocument/2006/relationships/chart" Target="../charts/chart2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5.xml"/><Relationship Id="rId4" Type="http://schemas.openxmlformats.org/officeDocument/2006/relationships/chart" Target="../charts/char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27.xml"/><Relationship Id="rId4" Type="http://schemas.openxmlformats.org/officeDocument/2006/relationships/chart" Target="../charts/char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2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3.xml"/><Relationship Id="rId4" Type="http://schemas.openxmlformats.org/officeDocument/2006/relationships/chart" Target="../charts/char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36.xml"/><Relationship Id="rId4" Type="http://schemas.openxmlformats.org/officeDocument/2006/relationships/chart" Target="../charts/chart3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4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0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6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79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3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5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5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8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0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3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5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9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3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5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7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09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0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2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3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4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5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1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8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9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0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1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12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chart" Target="../charts/char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1 Título"/>
          <p:cNvSpPr>
            <a:spLocks noGrp="1"/>
          </p:cNvSpPr>
          <p:nvPr>
            <p:ph type="title"/>
          </p:nvPr>
        </p:nvSpPr>
        <p:spPr>
          <a:xfrm>
            <a:off x="250825" y="5516563"/>
            <a:ext cx="8642350" cy="1008062"/>
          </a:xfrm>
        </p:spPr>
        <p:txBody>
          <a:bodyPr/>
          <a:lstStyle/>
          <a:p>
            <a:pPr algn="r" eaLnBrk="1" hangingPunct="1"/>
            <a:r>
              <a:rPr lang="es-CO" altLang="es-CO" sz="2000" b="1" dirty="0" smtClean="0">
                <a:latin typeface="Century Gothic" panose="020B0502020202020204" pitchFamily="34" charset="0"/>
              </a:rPr>
              <a:t>Oficina de Planeación de Gestión Institucional</a:t>
            </a:r>
            <a:r>
              <a:rPr lang="es-CO" altLang="es-CO" sz="2000" b="1" dirty="0">
                <a:latin typeface="Century Gothic" panose="020B0502020202020204" pitchFamily="34" charset="0"/>
              </a:rPr>
              <a:t/>
            </a:r>
            <a:br>
              <a:rPr lang="es-CO" altLang="es-CO" sz="2000" b="1" dirty="0">
                <a:latin typeface="Century Gothic" panose="020B0502020202020204" pitchFamily="34" charset="0"/>
              </a:rPr>
            </a:br>
            <a:endParaRPr lang="es-CO" altLang="es-CO" sz="20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0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457200" y="44450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Secretaría de Educación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370967299"/>
              </p:ext>
            </p:extLst>
          </p:nvPr>
        </p:nvGraphicFramePr>
        <p:xfrm>
          <a:off x="1403648" y="1667279"/>
          <a:ext cx="6707088" cy="369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1403648" y="6075504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19" name="CuadroTexto 18"/>
          <p:cNvSpPr txBox="1"/>
          <p:nvPr/>
        </p:nvSpPr>
        <p:spPr>
          <a:xfrm>
            <a:off x="203269" y="5633276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97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6275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0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1 Título"/>
          <p:cNvSpPr txBox="1">
            <a:spLocks/>
          </p:cNvSpPr>
          <p:nvPr/>
        </p:nvSpPr>
        <p:spPr bwMode="auto">
          <a:xfrm>
            <a:off x="457200" y="44450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Secretaría de Educación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1139482906"/>
              </p:ext>
            </p:extLst>
          </p:nvPr>
        </p:nvGraphicFramePr>
        <p:xfrm>
          <a:off x="323529" y="1597638"/>
          <a:ext cx="4282057" cy="3866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481554" y="5410257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203269" y="5633276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97</a:t>
            </a:r>
            <a:endParaRPr lang="es-MX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6322885"/>
              </p:ext>
            </p:extLst>
          </p:nvPr>
        </p:nvGraphicFramePr>
        <p:xfrm>
          <a:off x="4672421" y="1644752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658306" y="4653136"/>
            <a:ext cx="730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75,2%</a:t>
            </a:r>
            <a:endParaRPr lang="es-CO" sz="12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5879714" y="5494777"/>
            <a:ext cx="2156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Secretaría de Hacienda</a:t>
            </a:r>
          </a:p>
        </p:txBody>
      </p:sp>
    </p:spTree>
    <p:extLst>
      <p:ext uri="{BB962C8B-B14F-4D97-AF65-F5344CB8AC3E}">
        <p14:creationId xmlns:p14="http://schemas.microsoft.com/office/powerpoint/2010/main" val="4100904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1" y="17154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1 Título"/>
          <p:cNvSpPr txBox="1">
            <a:spLocks/>
          </p:cNvSpPr>
          <p:nvPr/>
        </p:nvSpPr>
        <p:spPr bwMode="auto">
          <a:xfrm>
            <a:off x="-828600" y="17154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O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477962" y="179746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951614" y="299991"/>
            <a:ext cx="36888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Secretaría de Salud</a:t>
            </a:r>
            <a:r>
              <a:rPr kumimoji="0" lang="es-MX" sz="2800" b="1" i="1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s-CO" sz="28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CuadroTexto 8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4111138251"/>
              </p:ext>
            </p:extLst>
          </p:nvPr>
        </p:nvGraphicFramePr>
        <p:xfrm>
          <a:off x="-3261" y="1658535"/>
          <a:ext cx="4143213" cy="34986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508951" y="5533285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539552" y="5976419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52</a:t>
            </a:r>
            <a:endParaRPr lang="es-MX" dirty="0"/>
          </a:p>
        </p:txBody>
      </p:sp>
      <p:graphicFrame>
        <p:nvGraphicFramePr>
          <p:cNvPr id="15" name="Gráfico 14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9151086"/>
              </p:ext>
            </p:extLst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6" name="CuadroTexto 15"/>
          <p:cNvSpPr txBox="1"/>
          <p:nvPr/>
        </p:nvSpPr>
        <p:spPr>
          <a:xfrm>
            <a:off x="7658306" y="4653136"/>
            <a:ext cx="730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85,1%</a:t>
            </a:r>
            <a:endParaRPr lang="es-CO" sz="1200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5810444" y="5533284"/>
            <a:ext cx="2156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Secretaría de Hacienda</a:t>
            </a:r>
          </a:p>
        </p:txBody>
      </p:sp>
    </p:spTree>
    <p:extLst>
      <p:ext uri="{BB962C8B-B14F-4D97-AF65-F5344CB8AC3E}">
        <p14:creationId xmlns:p14="http://schemas.microsoft.com/office/powerpoint/2010/main" val="712759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0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1 Título"/>
          <p:cNvSpPr txBox="1">
            <a:spLocks/>
          </p:cNvSpPr>
          <p:nvPr/>
        </p:nvSpPr>
        <p:spPr bwMode="auto">
          <a:xfrm>
            <a:off x="457200" y="44450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Secretaría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de Cultura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062114548"/>
              </p:ext>
            </p:extLst>
          </p:nvPr>
        </p:nvGraphicFramePr>
        <p:xfrm>
          <a:off x="1403648" y="1667279"/>
          <a:ext cx="6707088" cy="369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1403648" y="6075504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-3933" y="5756922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37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04679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0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1 Título"/>
          <p:cNvSpPr txBox="1">
            <a:spLocks/>
          </p:cNvSpPr>
          <p:nvPr/>
        </p:nvSpPr>
        <p:spPr bwMode="auto">
          <a:xfrm>
            <a:off x="457200" y="44450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Secretaría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de Cultura 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318729735"/>
              </p:ext>
            </p:extLst>
          </p:nvPr>
        </p:nvGraphicFramePr>
        <p:xfrm>
          <a:off x="378410" y="1764115"/>
          <a:ext cx="4049574" cy="36984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482126" y="5384810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-3933" y="5756922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37</a:t>
            </a:r>
            <a:endParaRPr lang="es-MX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48129057"/>
              </p:ext>
            </p:extLst>
          </p:nvPr>
        </p:nvGraphicFramePr>
        <p:xfrm>
          <a:off x="4560050" y="1590037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7574348" y="4653136"/>
            <a:ext cx="730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55,9%</a:t>
            </a:r>
            <a:endParaRPr lang="es-CO" sz="12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5825030" y="5406780"/>
            <a:ext cx="2156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Secretaría de Hacienda</a:t>
            </a:r>
          </a:p>
        </p:txBody>
      </p:sp>
    </p:spTree>
    <p:extLst>
      <p:ext uri="{BB962C8B-B14F-4D97-AF65-F5344CB8AC3E}">
        <p14:creationId xmlns:p14="http://schemas.microsoft.com/office/powerpoint/2010/main" val="6565799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0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1 Título"/>
          <p:cNvSpPr txBox="1">
            <a:spLocks/>
          </p:cNvSpPr>
          <p:nvPr/>
        </p:nvSpPr>
        <p:spPr bwMode="auto">
          <a:xfrm>
            <a:off x="457200" y="44450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49010" y="-11033"/>
            <a:ext cx="84749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i="1" dirty="0" smtClean="0">
                <a:solidFill>
                  <a:prstClr val="black"/>
                </a:solidFill>
                <a:latin typeface="Century Gothic" panose="020B0502020202020204" pitchFamily="34" charset="0"/>
                <a:cs typeface="+mn-cs"/>
              </a:rPr>
              <a:t>Secretaría de Infraestructura y Valorización Cultura   </a:t>
            </a:r>
            <a:endParaRPr lang="es-CO" sz="2800" b="1" i="1" dirty="0">
              <a:solidFill>
                <a:prstClr val="black"/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844124123"/>
              </p:ext>
            </p:extLst>
          </p:nvPr>
        </p:nvGraphicFramePr>
        <p:xfrm>
          <a:off x="149010" y="1577892"/>
          <a:ext cx="4494998" cy="35594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221734" y="5502446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00941235"/>
              </p:ext>
            </p:extLst>
          </p:nvPr>
        </p:nvGraphicFramePr>
        <p:xfrm>
          <a:off x="4418490" y="1629966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7380312" y="4653136"/>
            <a:ext cx="730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75,4%</a:t>
            </a:r>
            <a:endParaRPr lang="es-CO" sz="12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5474640" y="5502445"/>
            <a:ext cx="2156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Secretaría de Hacienda</a:t>
            </a:r>
          </a:p>
        </p:txBody>
      </p:sp>
    </p:spTree>
    <p:extLst>
      <p:ext uri="{BB962C8B-B14F-4D97-AF65-F5344CB8AC3E}">
        <p14:creationId xmlns:p14="http://schemas.microsoft.com/office/powerpoint/2010/main" val="433208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0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1 Título"/>
          <p:cNvSpPr txBox="1">
            <a:spLocks/>
          </p:cNvSpPr>
          <p:nvPr/>
        </p:nvSpPr>
        <p:spPr bwMode="auto">
          <a:xfrm>
            <a:off x="457200" y="44450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CORPOCARNAVAL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543205982"/>
              </p:ext>
            </p:extLst>
          </p:nvPr>
        </p:nvGraphicFramePr>
        <p:xfrm>
          <a:off x="16805" y="1737735"/>
          <a:ext cx="4843227" cy="3511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376402" y="5507455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29747765"/>
              </p:ext>
            </p:extLst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7658306" y="4653136"/>
            <a:ext cx="730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92,9%</a:t>
            </a:r>
            <a:endParaRPr lang="es-CO" sz="12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5744832" y="5501279"/>
            <a:ext cx="2156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Secretaría de Hacienda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-5419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1 Título"/>
          <p:cNvSpPr txBox="1">
            <a:spLocks/>
          </p:cNvSpPr>
          <p:nvPr/>
        </p:nvSpPr>
        <p:spPr bwMode="auto">
          <a:xfrm>
            <a:off x="457200" y="44450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CO" sz="2800" b="1" i="1" dirty="0">
                <a:latin typeface="Century Gothic" panose="020B0502020202020204" pitchFamily="34" charset="0"/>
              </a:rPr>
              <a:t>Pasto Deporte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3659076397"/>
              </p:ext>
            </p:extLst>
          </p:nvPr>
        </p:nvGraphicFramePr>
        <p:xfrm>
          <a:off x="1403648" y="1667279"/>
          <a:ext cx="6707088" cy="369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1403648" y="6075504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9445" y="5725067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28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98322162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-5419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1 Título"/>
          <p:cNvSpPr txBox="1">
            <a:spLocks/>
          </p:cNvSpPr>
          <p:nvPr/>
        </p:nvSpPr>
        <p:spPr bwMode="auto">
          <a:xfrm>
            <a:off x="457200" y="44450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CO" sz="2800" b="1" i="1" dirty="0">
                <a:latin typeface="Century Gothic" panose="020B0502020202020204" pitchFamily="34" charset="0"/>
              </a:rPr>
              <a:t>Pasto Deporte 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3514862072"/>
              </p:ext>
            </p:extLst>
          </p:nvPr>
        </p:nvGraphicFramePr>
        <p:xfrm>
          <a:off x="113028" y="1667694"/>
          <a:ext cx="4602988" cy="34696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358407" y="5516593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99445" y="5725067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28</a:t>
            </a:r>
            <a:endParaRPr lang="es-MX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1258952"/>
              </p:ext>
            </p:extLst>
          </p:nvPr>
        </p:nvGraphicFramePr>
        <p:xfrm>
          <a:off x="4436189" y="1667694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7452320" y="4653136"/>
            <a:ext cx="730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99%</a:t>
            </a:r>
            <a:endParaRPr lang="es-CO" sz="12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5744832" y="5501279"/>
            <a:ext cx="2156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Secretaría de Hacienda</a:t>
            </a:r>
          </a:p>
        </p:txBody>
      </p:sp>
    </p:spTree>
    <p:extLst>
      <p:ext uri="{BB962C8B-B14F-4D97-AF65-F5344CB8AC3E}">
        <p14:creationId xmlns:p14="http://schemas.microsoft.com/office/powerpoint/2010/main" val="13562639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1 Título"/>
          <p:cNvSpPr txBox="1">
            <a:spLocks/>
          </p:cNvSpPr>
          <p:nvPr/>
        </p:nvSpPr>
        <p:spPr bwMode="auto">
          <a:xfrm>
            <a:off x="457200" y="44450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149010" y="-11033"/>
            <a:ext cx="847497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i="1" dirty="0" smtClean="0">
                <a:solidFill>
                  <a:prstClr val="black"/>
                </a:solidFill>
                <a:latin typeface="Century Gothic" panose="020B0502020202020204" pitchFamily="34" charset="0"/>
                <a:cs typeface="+mn-cs"/>
              </a:rPr>
              <a:t>Secretaría de Infraestructura y Valorización Deporte   </a:t>
            </a:r>
            <a:endParaRPr lang="es-CO" sz="2800" b="1" i="1" dirty="0">
              <a:solidFill>
                <a:prstClr val="black"/>
              </a:solidFill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435412920"/>
              </p:ext>
            </p:extLst>
          </p:nvPr>
        </p:nvGraphicFramePr>
        <p:xfrm>
          <a:off x="149010" y="1597637"/>
          <a:ext cx="4422990" cy="39013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493132992"/>
              </p:ext>
            </p:extLst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7658306" y="4653136"/>
            <a:ext cx="730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64,4%</a:t>
            </a:r>
            <a:endParaRPr lang="es-CO" sz="12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358407" y="5516593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9445" y="5725067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</a:t>
            </a:r>
            <a:r>
              <a:rPr lang="es-CO" dirty="0"/>
              <a:t>1</a:t>
            </a: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5744832" y="5501279"/>
            <a:ext cx="2156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Secretaría de Hacienda</a:t>
            </a:r>
          </a:p>
        </p:txBody>
      </p:sp>
    </p:spTree>
    <p:extLst>
      <p:ext uri="{BB962C8B-B14F-4D97-AF65-F5344CB8AC3E}">
        <p14:creationId xmlns:p14="http://schemas.microsoft.com/office/powerpoint/2010/main" val="42784734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1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47176" cy="6856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3 Título"/>
          <p:cNvSpPr>
            <a:spLocks noGrp="1"/>
          </p:cNvSpPr>
          <p:nvPr>
            <p:ph type="ctrTitle"/>
          </p:nvPr>
        </p:nvSpPr>
        <p:spPr>
          <a:xfrm>
            <a:off x="250825" y="1628775"/>
            <a:ext cx="8713788" cy="2663825"/>
          </a:xfrm>
        </p:spPr>
        <p:txBody>
          <a:bodyPr/>
          <a:lstStyle/>
          <a:p>
            <a:pPr eaLnBrk="1" hangingPunct="1"/>
            <a:r>
              <a:rPr lang="es-CO" altLang="es-CO" sz="4200" b="1" dirty="0" smtClean="0"/>
              <a:t>Estado de las metas  de producto acumuladas a 30 de septiembre de 2019 del Plan </a:t>
            </a:r>
            <a:r>
              <a:rPr lang="es-CO" altLang="es-CO" sz="4200" b="1" dirty="0"/>
              <a:t>de Desarrollo </a:t>
            </a:r>
            <a:r>
              <a:rPr lang="es-CO" altLang="es-CO" sz="4200" b="1" dirty="0" smtClean="0"/>
              <a:t>Municipal</a:t>
            </a:r>
            <a:br>
              <a:rPr lang="es-CO" altLang="es-CO" sz="4200" b="1" dirty="0" smtClean="0"/>
            </a:br>
            <a:r>
              <a:rPr lang="es-CO" altLang="es-CO" sz="4200" b="1" dirty="0"/>
              <a:t/>
            </a:r>
            <a:br>
              <a:rPr lang="es-CO" altLang="es-CO" sz="4200" b="1" dirty="0"/>
            </a:br>
            <a:r>
              <a:rPr lang="es-CO" altLang="es-CO" sz="3600" b="1" i="1" dirty="0" smtClean="0"/>
              <a:t>«</a:t>
            </a:r>
            <a:r>
              <a:rPr lang="es-CO" altLang="es-CO" sz="3600" b="1" i="1" dirty="0"/>
              <a:t>Pasto Educado Constructor de Paz»</a:t>
            </a:r>
            <a:br>
              <a:rPr lang="es-CO" altLang="es-CO" sz="3600" b="1" i="1" dirty="0"/>
            </a:br>
            <a:r>
              <a:rPr lang="es-CO" altLang="es-CO" sz="3600" b="1" i="1" dirty="0" smtClean="0"/>
              <a:t>2016-2019</a:t>
            </a:r>
            <a:br>
              <a:rPr lang="es-CO" altLang="es-CO" sz="3600" b="1" i="1" dirty="0" smtClean="0"/>
            </a:br>
            <a:r>
              <a:rPr lang="es-CO" altLang="es-CO" sz="3600" b="1" i="1" dirty="0" smtClean="0"/>
              <a:t/>
            </a:r>
            <a:br>
              <a:rPr lang="es-CO" altLang="es-CO" sz="3600" b="1" i="1" dirty="0" smtClean="0"/>
            </a:br>
            <a:endParaRPr lang="es-CO" altLang="es-CO" sz="3600" b="1" i="1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84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1 Título"/>
          <p:cNvSpPr txBox="1">
            <a:spLocks/>
          </p:cNvSpPr>
          <p:nvPr/>
        </p:nvSpPr>
        <p:spPr bwMode="auto">
          <a:xfrm>
            <a:off x="422276" y="-29769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Dirección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de J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uventud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4067409676"/>
              </p:ext>
            </p:extLst>
          </p:nvPr>
        </p:nvGraphicFramePr>
        <p:xfrm>
          <a:off x="-108520" y="1675485"/>
          <a:ext cx="4780941" cy="38257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89849184"/>
              </p:ext>
            </p:extLst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7658306" y="4653136"/>
            <a:ext cx="730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95,3%</a:t>
            </a:r>
            <a:endParaRPr lang="es-CO" sz="12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358407" y="5516593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9445" y="5725067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12</a:t>
            </a: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5744832" y="5501279"/>
            <a:ext cx="2156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Secretaría de Hacienda</a:t>
            </a:r>
          </a:p>
        </p:txBody>
      </p:sp>
    </p:spTree>
    <p:extLst>
      <p:ext uri="{BB962C8B-B14F-4D97-AF65-F5344CB8AC3E}">
        <p14:creationId xmlns:p14="http://schemas.microsoft.com/office/powerpoint/2010/main" val="5464048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0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1 Título"/>
          <p:cNvSpPr txBox="1">
            <a:spLocks/>
          </p:cNvSpPr>
          <p:nvPr/>
        </p:nvSpPr>
        <p:spPr bwMode="auto">
          <a:xfrm>
            <a:off x="-318843" y="17154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O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477962" y="179746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17729" y="46946"/>
            <a:ext cx="753283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500" b="1" i="1" dirty="0" smtClean="0">
                <a:latin typeface="Century Gothic" panose="020B0502020202020204" pitchFamily="34" charset="0"/>
                <a:cs typeface="+mn-cs"/>
              </a:rPr>
              <a:t>Secretaría de la Mujer, Orientaciones </a:t>
            </a:r>
            <a:r>
              <a:rPr lang="es-MX" sz="2500" b="1" i="1" dirty="0">
                <a:latin typeface="Century Gothic" panose="020B0502020202020204" pitchFamily="34" charset="0"/>
                <a:cs typeface="+mn-cs"/>
              </a:rPr>
              <a:t>S</a:t>
            </a:r>
            <a:r>
              <a:rPr lang="es-MX" sz="2500" b="1" i="1" dirty="0" smtClean="0">
                <a:latin typeface="Century Gothic" panose="020B0502020202020204" pitchFamily="34" charset="0"/>
                <a:cs typeface="+mn-cs"/>
              </a:rPr>
              <a:t>exuales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500" b="1" i="1" dirty="0" smtClean="0">
                <a:latin typeface="Century Gothic" panose="020B0502020202020204" pitchFamily="34" charset="0"/>
                <a:cs typeface="+mn-cs"/>
              </a:rPr>
              <a:t>e Identidades de Genero   </a:t>
            </a:r>
            <a:endParaRPr lang="es-CO" sz="2500" b="1" i="1" dirty="0"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1251171451"/>
              </p:ext>
            </p:extLst>
          </p:nvPr>
        </p:nvGraphicFramePr>
        <p:xfrm>
          <a:off x="1403648" y="1667279"/>
          <a:ext cx="6707088" cy="369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0" name="CuadroTexto 19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1403648" y="6075504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445" y="5725067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28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77636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0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1 Título"/>
          <p:cNvSpPr txBox="1">
            <a:spLocks/>
          </p:cNvSpPr>
          <p:nvPr/>
        </p:nvSpPr>
        <p:spPr bwMode="auto">
          <a:xfrm>
            <a:off x="-318843" y="17154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s-ES" altLang="es-CO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Rectángulo 11"/>
          <p:cNvSpPr/>
          <p:nvPr/>
        </p:nvSpPr>
        <p:spPr>
          <a:xfrm>
            <a:off x="4477962" y="179746"/>
            <a:ext cx="18473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717729" y="46946"/>
            <a:ext cx="7532831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500" b="1" i="1" dirty="0" smtClean="0">
                <a:latin typeface="Century Gothic" panose="020B0502020202020204" pitchFamily="34" charset="0"/>
                <a:cs typeface="+mn-cs"/>
              </a:rPr>
              <a:t>Secretaría de la Mujer, Orientaciones </a:t>
            </a:r>
            <a:r>
              <a:rPr lang="es-MX" sz="2500" b="1" i="1" dirty="0">
                <a:latin typeface="Century Gothic" panose="020B0502020202020204" pitchFamily="34" charset="0"/>
                <a:cs typeface="+mn-cs"/>
              </a:rPr>
              <a:t>S</a:t>
            </a:r>
            <a:r>
              <a:rPr lang="es-MX" sz="2500" b="1" i="1" dirty="0" smtClean="0">
                <a:latin typeface="Century Gothic" panose="020B0502020202020204" pitchFamily="34" charset="0"/>
                <a:cs typeface="+mn-cs"/>
              </a:rPr>
              <a:t>exuales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500" b="1" i="1" dirty="0" smtClean="0">
                <a:latin typeface="Century Gothic" panose="020B0502020202020204" pitchFamily="34" charset="0"/>
                <a:cs typeface="+mn-cs"/>
              </a:rPr>
              <a:t>e Identidades de Genero   </a:t>
            </a:r>
            <a:endParaRPr lang="es-CO" sz="2500" b="1" i="1" dirty="0"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462733896"/>
              </p:ext>
            </p:extLst>
          </p:nvPr>
        </p:nvGraphicFramePr>
        <p:xfrm>
          <a:off x="106723" y="1645817"/>
          <a:ext cx="4371239" cy="37855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38457353"/>
              </p:ext>
            </p:extLst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658306" y="4653136"/>
            <a:ext cx="730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72,4%</a:t>
            </a:r>
            <a:endParaRPr lang="es-CO" sz="12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358407" y="5516593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16" name="CuadroTexto 15"/>
          <p:cNvSpPr txBox="1"/>
          <p:nvPr/>
        </p:nvSpPr>
        <p:spPr>
          <a:xfrm>
            <a:off x="99445" y="5725067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28</a:t>
            </a:r>
            <a:endParaRPr lang="es-MX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5744832" y="5501279"/>
            <a:ext cx="2156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Secretaría de Hacienda</a:t>
            </a:r>
          </a:p>
        </p:txBody>
      </p:sp>
    </p:spTree>
    <p:extLst>
      <p:ext uri="{BB962C8B-B14F-4D97-AF65-F5344CB8AC3E}">
        <p14:creationId xmlns:p14="http://schemas.microsoft.com/office/powerpoint/2010/main" val="16434118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1 Título"/>
          <p:cNvSpPr txBox="1">
            <a:spLocks/>
          </p:cNvSpPr>
          <p:nvPr/>
        </p:nvSpPr>
        <p:spPr bwMode="auto">
          <a:xfrm>
            <a:off x="457200" y="44450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Secretaría de Bienestar </a:t>
            </a:r>
            <a:r>
              <a:rPr kumimoji="0" lang="es-ES" altLang="es-CO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es-ES" altLang="es-CO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ocial </a:t>
            </a:r>
            <a:endParaRPr kumimoji="0" lang="es-ES" altLang="es-CO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615261968"/>
              </p:ext>
            </p:extLst>
          </p:nvPr>
        </p:nvGraphicFramePr>
        <p:xfrm>
          <a:off x="1403648" y="1667279"/>
          <a:ext cx="6707088" cy="369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1403648" y="6075504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9445" y="5725067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83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8281586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1 Título"/>
          <p:cNvSpPr txBox="1">
            <a:spLocks/>
          </p:cNvSpPr>
          <p:nvPr/>
        </p:nvSpPr>
        <p:spPr bwMode="auto">
          <a:xfrm>
            <a:off x="457200" y="44450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altLang="es-CO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Secretaría de Bienestar </a:t>
            </a:r>
            <a:r>
              <a:rPr kumimoji="0" lang="es-ES" altLang="es-CO" sz="2800" b="1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</a:t>
            </a:r>
            <a:r>
              <a:rPr kumimoji="0" lang="es-ES" altLang="es-CO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ocial </a:t>
            </a:r>
            <a:endParaRPr kumimoji="0" lang="es-ES" altLang="es-CO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2341355643"/>
              </p:ext>
            </p:extLst>
          </p:nvPr>
        </p:nvGraphicFramePr>
        <p:xfrm>
          <a:off x="103278" y="1673580"/>
          <a:ext cx="4396714" cy="37281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09466352"/>
              </p:ext>
            </p:extLst>
          </p:nvPr>
        </p:nvGraphicFramePr>
        <p:xfrm>
          <a:off x="4285078" y="1604464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7236296" y="4653136"/>
            <a:ext cx="730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28,3%</a:t>
            </a:r>
            <a:endParaRPr lang="es-CO" sz="12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358407" y="5516593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9445" y="5725067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83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5744832" y="5501279"/>
            <a:ext cx="2156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Secretaría de Hacienda</a:t>
            </a:r>
          </a:p>
        </p:txBody>
      </p:sp>
    </p:spTree>
    <p:extLst>
      <p:ext uri="{BB962C8B-B14F-4D97-AF65-F5344CB8AC3E}">
        <p14:creationId xmlns:p14="http://schemas.microsoft.com/office/powerpoint/2010/main" val="34244322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27384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835150" y="1196975"/>
            <a:ext cx="5184775" cy="2808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8676" name="1 Título"/>
          <p:cNvSpPr>
            <a:spLocks noGrp="1"/>
          </p:cNvSpPr>
          <p:nvPr>
            <p:ph type="title"/>
          </p:nvPr>
        </p:nvSpPr>
        <p:spPr>
          <a:xfrm>
            <a:off x="323850" y="2981325"/>
            <a:ext cx="8642350" cy="1008063"/>
          </a:xfrm>
        </p:spPr>
        <p:txBody>
          <a:bodyPr/>
          <a:lstStyle/>
          <a:p>
            <a:pPr eaLnBrk="1" hangingPunct="1"/>
            <a:r>
              <a:rPr lang="es-CO" altLang="es-CO" b="1" dirty="0">
                <a:latin typeface="Century Gothic" panose="020B0502020202020204" pitchFamily="34" charset="0"/>
              </a:rPr>
              <a:t>Pacto </a:t>
            </a:r>
            <a:r>
              <a:rPr lang="es-CO" altLang="es-CO" b="1" dirty="0" smtClean="0">
                <a:latin typeface="Century Gothic" panose="020B0502020202020204" pitchFamily="34" charset="0"/>
              </a:rPr>
              <a:t>por la </a:t>
            </a:r>
            <a:r>
              <a:rPr lang="es-MX" altLang="es-CO" b="1" dirty="0">
                <a:latin typeface="Century Gothic" panose="020B0502020202020204" pitchFamily="34" charset="0"/>
              </a:rPr>
              <a:t>s</a:t>
            </a:r>
            <a:r>
              <a:rPr lang="es-MX" altLang="es-CO" b="1" dirty="0" smtClean="0">
                <a:latin typeface="Century Gothic" panose="020B0502020202020204" pitchFamily="34" charset="0"/>
              </a:rPr>
              <a:t>eguridad</a:t>
            </a:r>
            <a:r>
              <a:rPr lang="es-MX" altLang="es-CO" b="1" dirty="0">
                <a:latin typeface="Century Gothic" panose="020B0502020202020204" pitchFamily="34" charset="0"/>
              </a:rPr>
              <a:t>, la c</a:t>
            </a:r>
            <a:r>
              <a:rPr lang="es-MX" altLang="es-CO" b="1" dirty="0" smtClean="0">
                <a:latin typeface="Century Gothic" panose="020B0502020202020204" pitchFamily="34" charset="0"/>
              </a:rPr>
              <a:t>onvivencia </a:t>
            </a:r>
            <a:r>
              <a:rPr lang="es-MX" altLang="es-CO" b="1" dirty="0">
                <a:latin typeface="Century Gothic" panose="020B0502020202020204" pitchFamily="34" charset="0"/>
              </a:rPr>
              <a:t>y la p</a:t>
            </a:r>
            <a:r>
              <a:rPr lang="es-MX" altLang="es-CO" b="1" dirty="0" smtClean="0">
                <a:latin typeface="Century Gothic" panose="020B0502020202020204" pitchFamily="34" charset="0"/>
              </a:rPr>
              <a:t>az</a:t>
            </a:r>
            <a:r>
              <a:rPr lang="es-CO" altLang="es-CO" sz="4000" b="1" dirty="0">
                <a:latin typeface="Century Gothic" panose="020B0502020202020204" pitchFamily="34" charset="0"/>
              </a:rPr>
              <a:t/>
            </a:r>
            <a:br>
              <a:rPr lang="es-CO" altLang="es-CO" sz="4000" b="1" dirty="0">
                <a:latin typeface="Century Gothic" panose="020B0502020202020204" pitchFamily="34" charset="0"/>
              </a:rPr>
            </a:br>
            <a:r>
              <a:rPr lang="es-CO" altLang="es-CO" sz="4000" b="1" dirty="0">
                <a:latin typeface="Century Gothic" panose="020B0502020202020204" pitchFamily="34" charset="0"/>
              </a:rPr>
              <a:t/>
            </a:r>
            <a:br>
              <a:rPr lang="es-CO" altLang="es-CO" sz="4000" b="1" dirty="0">
                <a:latin typeface="Century Gothic" panose="020B0502020202020204" pitchFamily="34" charset="0"/>
              </a:rPr>
            </a:br>
            <a:endParaRPr lang="es-CO" altLang="es-CO" sz="40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0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1 Título"/>
          <p:cNvSpPr txBox="1">
            <a:spLocks/>
          </p:cNvSpPr>
          <p:nvPr/>
        </p:nvSpPr>
        <p:spPr bwMode="auto">
          <a:xfrm>
            <a:off x="457200" y="-171400"/>
            <a:ext cx="8229600" cy="122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Cumplimiento del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Pacto por la 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seguridad, la convivencia y la paz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2843808" y="5445224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457200" y="4293096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137</a:t>
            </a:r>
            <a:endParaRPr lang="es-MX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3324635778"/>
              </p:ext>
            </p:extLst>
          </p:nvPr>
        </p:nvGraphicFramePr>
        <p:xfrm>
          <a:off x="1547664" y="1597638"/>
          <a:ext cx="5904656" cy="38475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286388696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8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0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1 Título"/>
          <p:cNvSpPr txBox="1">
            <a:spLocks/>
          </p:cNvSpPr>
          <p:nvPr/>
        </p:nvSpPr>
        <p:spPr bwMode="auto">
          <a:xfrm>
            <a:off x="457200" y="-171400"/>
            <a:ext cx="8229600" cy="1224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CO" sz="2800" b="1" i="1" dirty="0">
                <a:latin typeface="Century Gothic" panose="020B0502020202020204" pitchFamily="34" charset="0"/>
              </a:rPr>
              <a:t>Avance 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general del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Pacto por la 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seguridad, la convivencia y la paz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8" name="CuadroTexto 7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3140252144"/>
              </p:ext>
            </p:extLst>
          </p:nvPr>
        </p:nvGraphicFramePr>
        <p:xfrm>
          <a:off x="0" y="1673113"/>
          <a:ext cx="4572000" cy="382816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223984" y="5484212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185861" y="5708411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137</a:t>
            </a:r>
            <a:endParaRPr lang="es-MX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7405738"/>
              </p:ext>
            </p:extLst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668344" y="4293096"/>
            <a:ext cx="6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77%</a:t>
            </a:r>
            <a:endParaRPr lang="es-CO" sz="1200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5744832" y="5501279"/>
            <a:ext cx="2156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Secretaría de Hacienda</a:t>
            </a:r>
          </a:p>
        </p:txBody>
      </p:sp>
    </p:spTree>
    <p:extLst>
      <p:ext uri="{BB962C8B-B14F-4D97-AF65-F5344CB8AC3E}">
        <p14:creationId xmlns:p14="http://schemas.microsoft.com/office/powerpoint/2010/main" val="33229660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5" y="-31101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Secretaría de Gobierno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123031094"/>
              </p:ext>
            </p:extLst>
          </p:nvPr>
        </p:nvGraphicFramePr>
        <p:xfrm>
          <a:off x="1403648" y="1667279"/>
          <a:ext cx="6707088" cy="369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1403648" y="6075504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9445" y="5725067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56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760245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805" y="-31101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Secretaría de Gobierno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926870564"/>
              </p:ext>
            </p:extLst>
          </p:nvPr>
        </p:nvGraphicFramePr>
        <p:xfrm>
          <a:off x="-14805" y="1628023"/>
          <a:ext cx="4741207" cy="35397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9463201"/>
              </p:ext>
            </p:extLst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7668344" y="4005064"/>
            <a:ext cx="64807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59,8%</a:t>
            </a:r>
            <a:endParaRPr lang="es-CO" sz="12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358407" y="5516593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9445" y="5725067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56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5744832" y="5501279"/>
            <a:ext cx="2156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Secretaría de Hacienda</a:t>
            </a:r>
          </a:p>
        </p:txBody>
      </p:sp>
    </p:spTree>
    <p:extLst>
      <p:ext uri="{BB962C8B-B14F-4D97-AF65-F5344CB8AC3E}">
        <p14:creationId xmlns:p14="http://schemas.microsoft.com/office/powerpoint/2010/main" val="204711949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CO" altLang="es-CO" sz="2400" b="1" i="1" dirty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Rangos de cumplimiento de las metas de </a:t>
            </a:r>
            <a:r>
              <a:rPr lang="es-CO" altLang="es-CO" sz="2400" b="1" i="1" dirty="0" smtClean="0"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producto vigencia 2016- junio 2019</a:t>
            </a:r>
            <a:endParaRPr lang="es-ES" altLang="es-CO" sz="2400" b="1" i="1" dirty="0">
              <a:latin typeface="Century Gothic" panose="020B0502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1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4548008"/>
              </p:ext>
            </p:extLst>
          </p:nvPr>
        </p:nvGraphicFramePr>
        <p:xfrm>
          <a:off x="900113" y="1916113"/>
          <a:ext cx="7332662" cy="33131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39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18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9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9233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Estado de la meta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Rango de ejecución 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Color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Cumplida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dirty="0" smtClean="0">
                          <a:solidFill>
                            <a:schemeClr val="tx1"/>
                          </a:solidFill>
                          <a:effectLst/>
                        </a:rPr>
                        <a:t>Mayor </a:t>
                      </a: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o igual al </a:t>
                      </a:r>
                      <a:r>
                        <a:rPr lang="es-CO" sz="1800" dirty="0" smtClean="0">
                          <a:solidFill>
                            <a:schemeClr val="tx1"/>
                          </a:solidFill>
                          <a:effectLst/>
                        </a:rPr>
                        <a:t>84,34 </a:t>
                      </a: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por ciento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Verde 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Gestión </a:t>
                      </a:r>
                      <a:r>
                        <a:rPr lang="es-CO" sz="1800" dirty="0" smtClean="0">
                          <a:solidFill>
                            <a:schemeClr val="tx1"/>
                          </a:solidFill>
                          <a:effectLst/>
                        </a:rPr>
                        <a:t>normal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Entre </a:t>
                      </a:r>
                      <a:r>
                        <a:rPr lang="es-CO" sz="1800" dirty="0" smtClean="0">
                          <a:solidFill>
                            <a:schemeClr val="tx1"/>
                          </a:solidFill>
                          <a:effectLst/>
                        </a:rPr>
                        <a:t>56,23 </a:t>
                      </a: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y </a:t>
                      </a:r>
                      <a:r>
                        <a:rPr lang="es-CO" sz="1800" dirty="0" smtClean="0">
                          <a:solidFill>
                            <a:schemeClr val="tx1"/>
                          </a:solidFill>
                          <a:effectLst/>
                        </a:rPr>
                        <a:t>84,33 </a:t>
                      </a: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por ciento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Amarillo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Atrasada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Entre </a:t>
                      </a:r>
                      <a:r>
                        <a:rPr lang="es-CO" sz="1800" dirty="0" smtClean="0">
                          <a:solidFill>
                            <a:schemeClr val="tx1"/>
                          </a:solidFill>
                          <a:effectLst/>
                        </a:rPr>
                        <a:t>9,37 </a:t>
                      </a: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y </a:t>
                      </a:r>
                      <a:r>
                        <a:rPr lang="es-CO" sz="1800" dirty="0" smtClean="0">
                          <a:solidFill>
                            <a:schemeClr val="tx1"/>
                          </a:solidFill>
                          <a:effectLst/>
                        </a:rPr>
                        <a:t>56,22 </a:t>
                      </a: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por ciento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Rosado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9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No iniciada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dirty="0">
                          <a:solidFill>
                            <a:schemeClr val="bg1"/>
                          </a:solidFill>
                          <a:effectLst/>
                        </a:rPr>
                        <a:t>Inferior al </a:t>
                      </a:r>
                      <a:r>
                        <a:rPr lang="es-CO" sz="1800" dirty="0" smtClean="0">
                          <a:solidFill>
                            <a:schemeClr val="bg1"/>
                          </a:solidFill>
                          <a:effectLst/>
                        </a:rPr>
                        <a:t>9,37 </a:t>
                      </a:r>
                      <a:r>
                        <a:rPr lang="es-CO" sz="1800" dirty="0">
                          <a:solidFill>
                            <a:schemeClr val="bg1"/>
                          </a:solidFill>
                          <a:effectLst/>
                        </a:rPr>
                        <a:t>por ciento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dirty="0">
                          <a:solidFill>
                            <a:schemeClr val="bg1"/>
                          </a:solidFill>
                          <a:effectLst/>
                        </a:rPr>
                        <a:t>Rojo Intenso </a:t>
                      </a:r>
                      <a:endParaRPr lang="es-ES" sz="1800" dirty="0">
                        <a:solidFill>
                          <a:schemeClr val="bg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0415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No programada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</a:rPr>
                        <a:t>No programada en la vigencia*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s-CO" sz="18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Gris</a:t>
                      </a:r>
                      <a:endParaRPr lang="es-ES" sz="18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69" marR="68569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298" name="Rectangle 5"/>
          <p:cNvSpPr>
            <a:spLocks noChangeArrowheads="1"/>
          </p:cNvSpPr>
          <p:nvPr/>
        </p:nvSpPr>
        <p:spPr bwMode="auto">
          <a:xfrm>
            <a:off x="1057275" y="5414963"/>
            <a:ext cx="7032625" cy="307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es-ES" altLang="es-CO" sz="1400" dirty="0">
                <a:latin typeface="Century Gothic" panose="020B0502020202020204" pitchFamily="34" charset="0"/>
              </a:rPr>
              <a:t>*Rango y color adaptado por la Oficina de </a:t>
            </a:r>
            <a:r>
              <a:rPr lang="es-ES" altLang="es-CO" sz="1400" dirty="0" smtClean="0">
                <a:latin typeface="Century Gothic" panose="020B0502020202020204" pitchFamily="34" charset="0"/>
              </a:rPr>
              <a:t>Planeación </a:t>
            </a:r>
            <a:r>
              <a:rPr lang="es-ES" altLang="es-CO" sz="1400" dirty="0">
                <a:latin typeface="Century Gothic" panose="020B0502020202020204" pitchFamily="34" charset="0"/>
              </a:rPr>
              <a:t>de </a:t>
            </a:r>
            <a:r>
              <a:rPr lang="es-ES" altLang="es-CO" sz="1400" dirty="0" smtClean="0">
                <a:latin typeface="Century Gothic" panose="020B0502020202020204" pitchFamily="34" charset="0"/>
              </a:rPr>
              <a:t>Gestión </a:t>
            </a:r>
            <a:r>
              <a:rPr lang="es-ES" altLang="es-CO" sz="1400" dirty="0">
                <a:latin typeface="Century Gothic" panose="020B0502020202020204" pitchFamily="34" charset="0"/>
              </a:rPr>
              <a:t>Institucional</a:t>
            </a:r>
            <a:endParaRPr lang="es-ES" altLang="es-CO" sz="3200" dirty="0"/>
          </a:p>
        </p:txBody>
      </p:sp>
    </p:spTree>
    <p:extLst>
      <p:ext uri="{BB962C8B-B14F-4D97-AF65-F5344CB8AC3E}">
        <p14:creationId xmlns:p14="http://schemas.microsoft.com/office/powerpoint/2010/main" val="22841473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7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Comisión de Paz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929776045"/>
              </p:ext>
            </p:extLst>
          </p:nvPr>
        </p:nvGraphicFramePr>
        <p:xfrm>
          <a:off x="1403648" y="1667279"/>
          <a:ext cx="6707088" cy="369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1403648" y="6075504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9445" y="5725067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28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34391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7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Comisión de Paz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492310865"/>
              </p:ext>
            </p:extLst>
          </p:nvPr>
        </p:nvGraphicFramePr>
        <p:xfrm>
          <a:off x="1" y="1574820"/>
          <a:ext cx="4644008" cy="39264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33569697"/>
              </p:ext>
            </p:extLst>
          </p:nvPr>
        </p:nvGraphicFramePr>
        <p:xfrm>
          <a:off x="4644008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7567923" y="3551592"/>
            <a:ext cx="6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90,3%</a:t>
            </a:r>
            <a:endParaRPr lang="es-CO" sz="12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358407" y="5516593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9445" y="5725067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28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5744832" y="5501279"/>
            <a:ext cx="2156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Secretaría de Hacienda</a:t>
            </a:r>
          </a:p>
        </p:txBody>
      </p:sp>
    </p:spTree>
    <p:extLst>
      <p:ext uri="{BB962C8B-B14F-4D97-AF65-F5344CB8AC3E}">
        <p14:creationId xmlns:p14="http://schemas.microsoft.com/office/powerpoint/2010/main" val="18435426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Secretaría de Gobierno - Víctimas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4045376362"/>
              </p:ext>
            </p:extLst>
          </p:nvPr>
        </p:nvGraphicFramePr>
        <p:xfrm>
          <a:off x="1403648" y="1667279"/>
          <a:ext cx="6707088" cy="369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1403648" y="6075504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445" y="5725067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47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0762169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Secretaría de Gobierno - Víctimas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29634781"/>
              </p:ext>
            </p:extLst>
          </p:nvPr>
        </p:nvGraphicFramePr>
        <p:xfrm>
          <a:off x="99343" y="1575885"/>
          <a:ext cx="4573078" cy="39253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50971092"/>
              </p:ext>
            </p:extLst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7668344" y="4255664"/>
            <a:ext cx="64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67,3%</a:t>
            </a:r>
            <a:endParaRPr lang="es-CO" sz="12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358407" y="5516593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9445" y="5725067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47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5744832" y="5501279"/>
            <a:ext cx="2156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Secretaría de Hacienda</a:t>
            </a:r>
          </a:p>
        </p:txBody>
      </p:sp>
    </p:spTree>
    <p:extLst>
      <p:ext uri="{BB962C8B-B14F-4D97-AF65-F5344CB8AC3E}">
        <p14:creationId xmlns:p14="http://schemas.microsoft.com/office/powerpoint/2010/main" val="312826208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Secretaría de Infraestructura y Valorización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3741959902"/>
              </p:ext>
            </p:extLst>
          </p:nvPr>
        </p:nvGraphicFramePr>
        <p:xfrm>
          <a:off x="-4401" y="1548307"/>
          <a:ext cx="4473553" cy="39529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3412206"/>
              </p:ext>
            </p:extLst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7740352" y="4509837"/>
            <a:ext cx="6406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0%</a:t>
            </a:r>
            <a:endParaRPr lang="es-CO" sz="1200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358407" y="5516593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99445" y="5725067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2</a:t>
            </a:r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5744832" y="5501279"/>
            <a:ext cx="2156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Secretaría de Hacienda</a:t>
            </a:r>
          </a:p>
        </p:txBody>
      </p:sp>
    </p:spTree>
    <p:extLst>
      <p:ext uri="{BB962C8B-B14F-4D97-AF65-F5344CB8AC3E}">
        <p14:creationId xmlns:p14="http://schemas.microsoft.com/office/powerpoint/2010/main" val="215626477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1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SEPAL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899342277"/>
              </p:ext>
            </p:extLst>
          </p:nvPr>
        </p:nvGraphicFramePr>
        <p:xfrm>
          <a:off x="1403648" y="1667279"/>
          <a:ext cx="6707088" cy="369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1403648" y="6075504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99445" y="5725067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4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208412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1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SEPAL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2908659358"/>
              </p:ext>
            </p:extLst>
          </p:nvPr>
        </p:nvGraphicFramePr>
        <p:xfrm>
          <a:off x="179512" y="1625616"/>
          <a:ext cx="4390815" cy="39565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7" name="Gráfico 6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80274422"/>
              </p:ext>
            </p:extLst>
          </p:nvPr>
        </p:nvGraphicFramePr>
        <p:xfrm>
          <a:off x="4570327" y="1628798"/>
          <a:ext cx="4370404" cy="39533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7653022" y="3565039"/>
            <a:ext cx="655932" cy="282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88,9%</a:t>
            </a:r>
            <a:endParaRPr lang="es-CO" sz="12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358407" y="5516593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99445" y="5725067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4</a:t>
            </a:r>
            <a:endParaRPr lang="es-MX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5752760" y="5546786"/>
            <a:ext cx="2156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Secretaría de Hacienda</a:t>
            </a:r>
          </a:p>
        </p:txBody>
      </p:sp>
    </p:spTree>
    <p:extLst>
      <p:ext uri="{BB962C8B-B14F-4D97-AF65-F5344CB8AC3E}">
        <p14:creationId xmlns:p14="http://schemas.microsoft.com/office/powerpoint/2010/main" val="33116188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835150" y="1196975"/>
            <a:ext cx="5184775" cy="2808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8676" name="1 Título"/>
          <p:cNvSpPr>
            <a:spLocks noGrp="1"/>
          </p:cNvSpPr>
          <p:nvPr>
            <p:ph type="title"/>
          </p:nvPr>
        </p:nvSpPr>
        <p:spPr>
          <a:xfrm>
            <a:off x="214312" y="2601119"/>
            <a:ext cx="8642350" cy="1008063"/>
          </a:xfrm>
        </p:spPr>
        <p:txBody>
          <a:bodyPr/>
          <a:lstStyle/>
          <a:p>
            <a:pPr eaLnBrk="1" hangingPunct="1"/>
            <a:r>
              <a:rPr lang="es-CO" altLang="es-CO" b="1" dirty="0" smtClean="0">
                <a:latin typeface="Century Gothic" panose="020B0502020202020204" pitchFamily="34" charset="0"/>
              </a:rPr>
              <a:t>Nuevo pacto con </a:t>
            </a:r>
            <a:r>
              <a:rPr lang="es-MX" altLang="es-CO" b="1" dirty="0" smtClean="0">
                <a:latin typeface="Century Gothic" panose="020B0502020202020204" pitchFamily="34" charset="0"/>
              </a:rPr>
              <a:t>la naturaleza</a:t>
            </a:r>
            <a:endParaRPr lang="es-CO" altLang="es-CO" sz="40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6199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Cumplimiento del nuevo pacto con la naturaleza  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4646386" y="5545419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Secretaría de Hacienda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2987824" y="5137389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57200" y="4293096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131</a:t>
            </a:r>
            <a:endParaRPr lang="es-MX" dirty="0"/>
          </a:p>
        </p:txBody>
      </p:sp>
      <p:graphicFrame>
        <p:nvGraphicFramePr>
          <p:cNvPr id="10" name="Gráfico 9"/>
          <p:cNvGraphicFramePr/>
          <p:nvPr>
            <p:extLst>
              <p:ext uri="{D42A27DB-BD31-4B8C-83A1-F6EECF244321}">
                <p14:modId xmlns:p14="http://schemas.microsoft.com/office/powerpoint/2010/main" val="1066864376"/>
              </p:ext>
            </p:extLst>
          </p:nvPr>
        </p:nvGraphicFramePr>
        <p:xfrm>
          <a:off x="1403648" y="1597638"/>
          <a:ext cx="6048672" cy="3775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925350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-24673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Avance general del nuevo pacto con la naturaleza  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5940152" y="5683918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Secretaría de Hacienda</a:t>
            </a:r>
          </a:p>
        </p:txBody>
      </p:sp>
      <p:sp>
        <p:nvSpPr>
          <p:cNvPr id="9" name="CuadroTexto 8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2507585181"/>
              </p:ext>
            </p:extLst>
          </p:nvPr>
        </p:nvGraphicFramePr>
        <p:xfrm>
          <a:off x="179512" y="1705010"/>
          <a:ext cx="4451885" cy="37480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251520" y="5653679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51520" y="5814087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131</a:t>
            </a:r>
            <a:endParaRPr lang="es-MX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5774770"/>
              </p:ext>
            </p:extLst>
          </p:nvPr>
        </p:nvGraphicFramePr>
        <p:xfrm>
          <a:off x="4824821" y="17811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820744" y="4523737"/>
            <a:ext cx="6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54,6%</a:t>
            </a:r>
            <a:endParaRPr lang="es-CO" sz="1200" b="1" dirty="0"/>
          </a:p>
        </p:txBody>
      </p:sp>
    </p:spTree>
    <p:extLst>
      <p:ext uri="{BB962C8B-B14F-4D97-AF65-F5344CB8AC3E}">
        <p14:creationId xmlns:p14="http://schemas.microsoft.com/office/powerpoint/2010/main" val="34466421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8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199" y="44450"/>
            <a:ext cx="8483531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Avance físico metas de producto – vigencia 2016 corte junio  2019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07504" y="613916"/>
          <a:ext cx="8753735" cy="5911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370888"/>
              </p:ext>
            </p:extLst>
          </p:nvPr>
        </p:nvGraphicFramePr>
        <p:xfrm>
          <a:off x="132580" y="875917"/>
          <a:ext cx="8537714" cy="5538807"/>
        </p:xfrm>
        <a:graphic>
          <a:graphicData uri="http://schemas.openxmlformats.org/drawingml/2006/table">
            <a:tbl>
              <a:tblPr firstRow="1" bandRow="1">
                <a:tableStyleId>{9D7B26C5-4107-4FEC-AEDC-1716B250A1EF}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959636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1391944792"/>
                    </a:ext>
                  </a:extLst>
                </a:gridCol>
                <a:gridCol w="792088">
                  <a:extLst>
                    <a:ext uri="{9D8B030D-6E8A-4147-A177-3AD203B41FA5}">
                      <a16:colId xmlns:a16="http://schemas.microsoft.com/office/drawing/2014/main" val="1879796759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1003655176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406265246"/>
                    </a:ext>
                  </a:extLst>
                </a:gridCol>
                <a:gridCol w="360040">
                  <a:extLst>
                    <a:ext uri="{9D8B030D-6E8A-4147-A177-3AD203B41FA5}">
                      <a16:colId xmlns:a16="http://schemas.microsoft.com/office/drawing/2014/main" val="3635259420"/>
                    </a:ext>
                  </a:extLst>
                </a:gridCol>
                <a:gridCol w="864096">
                  <a:extLst>
                    <a:ext uri="{9D8B030D-6E8A-4147-A177-3AD203B41FA5}">
                      <a16:colId xmlns:a16="http://schemas.microsoft.com/office/drawing/2014/main" val="3253010709"/>
                    </a:ext>
                  </a:extLst>
                </a:gridCol>
                <a:gridCol w="432048">
                  <a:extLst>
                    <a:ext uri="{9D8B030D-6E8A-4147-A177-3AD203B41FA5}">
                      <a16:colId xmlns:a16="http://schemas.microsoft.com/office/drawing/2014/main" val="1915885736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408116927"/>
                    </a:ext>
                  </a:extLst>
                </a:gridCol>
                <a:gridCol w="288032">
                  <a:extLst>
                    <a:ext uri="{9D8B030D-6E8A-4147-A177-3AD203B41FA5}">
                      <a16:colId xmlns:a16="http://schemas.microsoft.com/office/drawing/2014/main" val="4119328493"/>
                    </a:ext>
                  </a:extLst>
                </a:gridCol>
                <a:gridCol w="576064">
                  <a:extLst>
                    <a:ext uri="{9D8B030D-6E8A-4147-A177-3AD203B41FA5}">
                      <a16:colId xmlns:a16="http://schemas.microsoft.com/office/drawing/2014/main" val="647931114"/>
                    </a:ext>
                  </a:extLst>
                </a:gridCol>
                <a:gridCol w="504056">
                  <a:extLst>
                    <a:ext uri="{9D8B030D-6E8A-4147-A177-3AD203B41FA5}">
                      <a16:colId xmlns:a16="http://schemas.microsoft.com/office/drawing/2014/main" val="370983897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1175142105"/>
                    </a:ext>
                  </a:extLst>
                </a:gridCol>
                <a:gridCol w="400810">
                  <a:extLst>
                    <a:ext uri="{9D8B030D-6E8A-4147-A177-3AD203B41FA5}">
                      <a16:colId xmlns:a16="http://schemas.microsoft.com/office/drawing/2014/main" val="3806216236"/>
                    </a:ext>
                  </a:extLst>
                </a:gridCol>
              </a:tblGrid>
              <a:tr h="112484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000" dirty="0" smtClean="0">
                          <a:latin typeface="Century Gothic" panose="020B0502020202020204" pitchFamily="34" charset="0"/>
                        </a:rPr>
                        <a:t>Nombre</a:t>
                      </a:r>
                      <a:r>
                        <a:rPr lang="es-CO" sz="1000" baseline="0" dirty="0" smtClean="0">
                          <a:latin typeface="Century Gothic" panose="020B0502020202020204" pitchFamily="34" charset="0"/>
                        </a:rPr>
                        <a:t> del pacto</a:t>
                      </a:r>
                      <a:endParaRPr lang="es-CO" sz="1000" b="0" dirty="0" smtClean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dirty="0" smtClean="0">
                          <a:latin typeface="Century Gothic" panose="020B0502020202020204" pitchFamily="34" charset="0"/>
                        </a:rPr>
                        <a:t>Total Metas</a:t>
                      </a:r>
                      <a:r>
                        <a:rPr lang="es-CO" sz="1000" baseline="0" dirty="0" smtClean="0">
                          <a:latin typeface="Century Gothic" panose="020B0502020202020204" pitchFamily="34" charset="0"/>
                        </a:rPr>
                        <a:t> programadas </a:t>
                      </a:r>
                      <a:endParaRPr lang="es-CO" sz="1000" b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latin typeface="Century Gothic" panose="020B0502020202020204" pitchFamily="34" charset="0"/>
                        </a:rPr>
                        <a:t>Metas</a:t>
                      </a:r>
                      <a:r>
                        <a:rPr lang="es-CO" sz="1000" b="1" baseline="0" dirty="0" smtClean="0">
                          <a:latin typeface="Century Gothic" panose="020B0502020202020204" pitchFamily="34" charset="0"/>
                        </a:rPr>
                        <a:t> Cumplidas</a:t>
                      </a:r>
                      <a:endParaRPr lang="es-CO" sz="1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50" b="1" dirty="0" smtClean="0">
                          <a:latin typeface="Century Gothic" panose="020B0502020202020204" pitchFamily="34" charset="0"/>
                        </a:rPr>
                        <a:t>%</a:t>
                      </a:r>
                      <a:endParaRPr lang="es-CO" sz="105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latin typeface="Century Gothic" panose="020B0502020202020204" pitchFamily="34" charset="0"/>
                        </a:rPr>
                        <a:t>Metas gestión normal</a:t>
                      </a:r>
                      <a:endParaRPr lang="es-CO" sz="1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50" b="1" dirty="0" smtClean="0">
                          <a:latin typeface="Century Gothic" panose="020B0502020202020204" pitchFamily="34" charset="0"/>
                        </a:rPr>
                        <a:t>%</a:t>
                      </a:r>
                      <a:endParaRPr lang="es-CO" sz="105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latin typeface="Century Gothic" panose="020B0502020202020204" pitchFamily="34" charset="0"/>
                        </a:rPr>
                        <a:t>Metas Cumplidas + Metas</a:t>
                      </a:r>
                      <a:r>
                        <a:rPr lang="es-CO" sz="1000" b="1" baseline="0" dirty="0" smtClean="0">
                          <a:latin typeface="Century Gothic" panose="020B0502020202020204" pitchFamily="34" charset="0"/>
                        </a:rPr>
                        <a:t> gestión normal</a:t>
                      </a:r>
                      <a:endParaRPr lang="es-CO" sz="1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latin typeface="Century Gothic" panose="020B0502020202020204" pitchFamily="34" charset="0"/>
                        </a:rPr>
                        <a:t>%</a:t>
                      </a:r>
                      <a:endParaRPr lang="es-CO" sz="1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aseline="0" dirty="0" smtClean="0">
                          <a:latin typeface="Century Gothic" panose="020B0502020202020204" pitchFamily="34" charset="0"/>
                        </a:rPr>
                        <a:t>Metas Atrasadas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0" dirty="0" smtClean="0">
                          <a:latin typeface="Century Gothic" panose="020B0502020202020204" pitchFamily="34" charset="0"/>
                        </a:rPr>
                        <a:t>%</a:t>
                      </a:r>
                      <a:endParaRPr lang="es-CO" sz="1000" b="0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latin typeface="Century Gothic" panose="020B0502020202020204" pitchFamily="34" charset="0"/>
                        </a:rPr>
                        <a:t/>
                      </a:r>
                      <a:br>
                        <a:rPr lang="es-CO" sz="1000" b="1" dirty="0" smtClean="0">
                          <a:latin typeface="Century Gothic" panose="020B0502020202020204" pitchFamily="34" charset="0"/>
                        </a:rPr>
                      </a:br>
                      <a:r>
                        <a:rPr lang="es-CO" sz="1000" b="1" dirty="0" smtClean="0">
                          <a:latin typeface="Century Gothic" panose="020B0502020202020204" pitchFamily="34" charset="0"/>
                        </a:rPr>
                        <a:t>Metas</a:t>
                      </a:r>
                      <a:r>
                        <a:rPr lang="es-CO" sz="1000" b="1" baseline="0" dirty="0" smtClean="0">
                          <a:latin typeface="Century Gothic" panose="020B0502020202020204" pitchFamily="34" charset="0"/>
                        </a:rPr>
                        <a:t> No iniciadas</a:t>
                      </a:r>
                      <a:endParaRPr lang="es-CO" sz="1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latin typeface="Century Gothic" panose="020B0502020202020204" pitchFamily="34" charset="0"/>
                        </a:rPr>
                        <a:t>%</a:t>
                      </a:r>
                      <a:endParaRPr lang="es-CO" sz="1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latin typeface="Century Gothic" panose="020B0502020202020204" pitchFamily="34" charset="0"/>
                        </a:rPr>
                        <a:t>Metas Atrasadas</a:t>
                      </a:r>
                      <a:r>
                        <a:rPr lang="es-CO" sz="1000" b="1" baseline="0" dirty="0" smtClean="0">
                          <a:latin typeface="Century Gothic" panose="020B0502020202020204" pitchFamily="34" charset="0"/>
                        </a:rPr>
                        <a:t> + Metas no iniciadas</a:t>
                      </a:r>
                      <a:endParaRPr lang="es-CO" sz="1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latin typeface="Century Gothic" panose="020B0502020202020204" pitchFamily="34" charset="0"/>
                        </a:rPr>
                        <a:t>%</a:t>
                      </a:r>
                      <a:endParaRPr lang="es-CO" sz="1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240085022"/>
                  </a:ext>
                </a:extLst>
              </a:tr>
              <a:tr h="570641">
                <a:tc>
                  <a:txBody>
                    <a:bodyPr/>
                    <a:lstStyle/>
                    <a:p>
                      <a:pPr algn="just"/>
                      <a:r>
                        <a:rPr lang="es-MX" sz="1000" b="1" dirty="0" smtClean="0">
                          <a:latin typeface="Century Gothic" panose="020B0502020202020204" pitchFamily="34" charset="0"/>
                        </a:rPr>
                        <a:t>Pacto por los </a:t>
                      </a:r>
                      <a:br>
                        <a:rPr lang="es-MX" sz="1000" b="1" dirty="0" smtClean="0">
                          <a:latin typeface="Century Gothic" panose="020B0502020202020204" pitchFamily="34" charset="0"/>
                        </a:rPr>
                      </a:br>
                      <a:r>
                        <a:rPr lang="es-MX" sz="1000" b="1" dirty="0" smtClean="0">
                          <a:latin typeface="Century Gothic" panose="020B0502020202020204" pitchFamily="34" charset="0"/>
                        </a:rPr>
                        <a:t>derechos sociales</a:t>
                      </a:r>
                      <a:endParaRPr lang="es-CO" sz="1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341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245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30,4%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6,4%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297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36,9%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28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3,4%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latin typeface="Century Gothic" panose="020B0502020202020204" pitchFamily="34" charset="0"/>
                        </a:rPr>
                        <a:t>1,9%</a:t>
                      </a:r>
                      <a:endParaRPr lang="es-CO" sz="1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44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5,4%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173096313"/>
                  </a:ext>
                </a:extLst>
              </a:tr>
              <a:tr h="942798">
                <a:tc>
                  <a:txBody>
                    <a:bodyPr/>
                    <a:lstStyle/>
                    <a:p>
                      <a:pPr algn="just"/>
                      <a:r>
                        <a:rPr lang="es-MX" sz="1000" b="1" dirty="0" smtClean="0">
                          <a:latin typeface="Century Gothic" panose="020B0502020202020204" pitchFamily="34" charset="0"/>
                        </a:rPr>
                        <a:t>Pacto por la seguridad, la convivencia y la paz</a:t>
                      </a:r>
                      <a:endParaRPr lang="es-CO" sz="1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137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13,0%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1,9%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121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15,0%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0,8%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1,1%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1,9%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304255357"/>
                  </a:ext>
                </a:extLst>
              </a:tr>
              <a:tr h="694693">
                <a:tc>
                  <a:txBody>
                    <a:bodyPr/>
                    <a:lstStyle/>
                    <a:p>
                      <a:pPr algn="just"/>
                      <a:r>
                        <a:rPr lang="es-MX" sz="1000" b="1" dirty="0" smtClean="0">
                          <a:latin typeface="Century Gothic" panose="020B0502020202020204" pitchFamily="34" charset="0"/>
                        </a:rPr>
                        <a:t> Nuevo pacto con la naturaleza</a:t>
                      </a:r>
                      <a:endParaRPr lang="es-CO" sz="1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11,7%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1,7%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108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13,4%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  <a:endParaRPr lang="es-CO" sz="11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1,8%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0,9%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2,8%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4027753540"/>
                  </a:ext>
                </a:extLst>
              </a:tr>
              <a:tr h="783048">
                <a:tc>
                  <a:txBody>
                    <a:bodyPr/>
                    <a:lstStyle/>
                    <a:p>
                      <a:pPr algn="just"/>
                      <a:r>
                        <a:rPr lang="es-MX" sz="1000" b="1" dirty="0" smtClean="0">
                          <a:latin typeface="Century Gothic" panose="020B0502020202020204" pitchFamily="34" charset="0"/>
                        </a:rPr>
                        <a:t>Pacto por un desarrollo económico local incluyente </a:t>
                      </a:r>
                      <a:endParaRPr lang="es-CO" sz="1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94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11,4%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1,4%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106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13,1%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0,4%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0,4%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0,9%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757481810"/>
                  </a:ext>
                </a:extLst>
              </a:tr>
              <a:tr h="818746">
                <a:tc>
                  <a:txBody>
                    <a:bodyPr/>
                    <a:lstStyle/>
                    <a:p>
                      <a:pPr algn="just"/>
                      <a:r>
                        <a:rPr lang="es-MX" sz="1000" b="1" dirty="0" smtClean="0">
                          <a:latin typeface="Century Gothic" panose="020B0502020202020204" pitchFamily="34" charset="0"/>
                        </a:rPr>
                        <a:t>Pacto por un gobierno abierto y participativo </a:t>
                      </a:r>
                      <a:endParaRPr lang="es-CO" sz="1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65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7,9%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1,3%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76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9,4%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0,4%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0,1%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0,6%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3558860847"/>
                  </a:ext>
                </a:extLst>
              </a:tr>
              <a:tr h="570641"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latin typeface="Century Gothic" panose="020B0502020202020204" pitchFamily="34" charset="0"/>
                        </a:rPr>
                        <a:t>Total</a:t>
                      </a:r>
                      <a:r>
                        <a:rPr lang="es-CO" sz="1000" baseline="0" dirty="0" smtClean="0">
                          <a:latin typeface="Century Gothic" panose="020B0502020202020204" pitchFamily="34" charset="0"/>
                        </a:rPr>
                        <a:t> </a:t>
                      </a:r>
                      <a:endParaRPr lang="es-CO" sz="1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804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603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73,1%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105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13,1%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708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88,1%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58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000" b="1" u="none" strike="noStrike" dirty="0" smtClean="0">
                          <a:effectLst/>
                          <a:latin typeface="Century Gothic" panose="020B0502020202020204" pitchFamily="34" charset="0"/>
                        </a:rPr>
                        <a:t>7,2%</a:t>
                      </a:r>
                      <a:endParaRPr lang="es-CO" sz="1000" b="1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CO" sz="1000" b="1" dirty="0" smtClean="0">
                          <a:latin typeface="Century Gothic" panose="020B0502020202020204" pitchFamily="34" charset="0"/>
                        </a:rPr>
                        <a:t>4,7%</a:t>
                      </a:r>
                      <a:endParaRPr lang="es-CO" sz="1000" b="1" dirty="0">
                        <a:latin typeface="Century Gothic" panose="020B0502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96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CO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11,9%</a:t>
                      </a:r>
                      <a:endParaRPr lang="es-CO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:a16="http://schemas.microsoft.com/office/drawing/2014/main" val="2134738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86030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7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592658" y="241484"/>
            <a:ext cx="5958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+mn-cs"/>
              </a:rPr>
              <a:t>Secretaría de </a:t>
            </a:r>
            <a:r>
              <a:rPr lang="es-MX" sz="2800" b="1" i="1" noProof="0" dirty="0" smtClean="0">
                <a:latin typeface="Century Gothic" panose="020B0502020202020204" pitchFamily="34" charset="0"/>
              </a:rPr>
              <a:t>Gestión</a:t>
            </a:r>
            <a:r>
              <a:rPr kumimoji="0" lang="es-MX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+mn-cs"/>
              </a:rPr>
              <a:t> Ambiental </a:t>
            </a:r>
            <a:endParaRPr kumimoji="0" lang="es-CO" sz="28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406085054"/>
              </p:ext>
            </p:extLst>
          </p:nvPr>
        </p:nvGraphicFramePr>
        <p:xfrm>
          <a:off x="1403648" y="1667279"/>
          <a:ext cx="6707088" cy="369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1403648" y="6075504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251520" y="5739565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25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5927497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7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592658" y="241484"/>
            <a:ext cx="59586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+mn-cs"/>
              </a:rPr>
              <a:t>Secretaría de </a:t>
            </a:r>
            <a:r>
              <a:rPr lang="es-MX" sz="2800" b="1" i="1" noProof="0" dirty="0" smtClean="0">
                <a:latin typeface="Century Gothic" panose="020B0502020202020204" pitchFamily="34" charset="0"/>
              </a:rPr>
              <a:t>Gestión</a:t>
            </a:r>
            <a:r>
              <a:rPr kumimoji="0" lang="es-MX" sz="28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Century Gothic" panose="020B0502020202020204" pitchFamily="34" charset="0"/>
                <a:cs typeface="+mn-cs"/>
              </a:rPr>
              <a:t> Ambiental </a:t>
            </a:r>
            <a:endParaRPr kumimoji="0" lang="es-CO" sz="2800" b="1" i="1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entury Gothic" panose="020B0502020202020204" pitchFamily="34" charset="0"/>
              <a:cs typeface="+mn-cs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745308007"/>
              </p:ext>
            </p:extLst>
          </p:nvPr>
        </p:nvGraphicFramePr>
        <p:xfrm>
          <a:off x="10350" y="1602798"/>
          <a:ext cx="4636036" cy="39426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327786" y="5488533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3792" y="5883535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25</a:t>
            </a:r>
            <a:endParaRPr lang="es-MX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77341042"/>
              </p:ext>
            </p:extLst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658306" y="4653136"/>
            <a:ext cx="730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51,3%</a:t>
            </a:r>
            <a:endParaRPr lang="es-CO" sz="12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5825030" y="5545419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Secretaría de Hacienda</a:t>
            </a:r>
          </a:p>
        </p:txBody>
      </p:sp>
    </p:spTree>
    <p:extLst>
      <p:ext uri="{BB962C8B-B14F-4D97-AF65-F5344CB8AC3E}">
        <p14:creationId xmlns:p14="http://schemas.microsoft.com/office/powerpoint/2010/main" val="26023576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7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MX" altLang="es-CO" sz="2800" b="1" i="1" dirty="0">
                <a:latin typeface="Century Gothic" panose="020B0502020202020204" pitchFamily="34" charset="0"/>
              </a:rPr>
              <a:t>Dirección para la Gestión del Riesgo de Desastres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236297441"/>
              </p:ext>
            </p:extLst>
          </p:nvPr>
        </p:nvGraphicFramePr>
        <p:xfrm>
          <a:off x="1403648" y="1667279"/>
          <a:ext cx="6707088" cy="369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1403648" y="6075504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79512" y="5739565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11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299162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7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MX" altLang="es-CO" sz="2800" b="1" i="1" dirty="0">
                <a:latin typeface="Century Gothic" panose="020B0502020202020204" pitchFamily="34" charset="0"/>
              </a:rPr>
              <a:t>Dirección para la Gestión del Riesgo de Desastres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5" name="Gráfico 14"/>
          <p:cNvGraphicFramePr/>
          <p:nvPr>
            <p:extLst/>
          </p:nvPr>
        </p:nvGraphicFramePr>
        <p:xfrm>
          <a:off x="0" y="1597639"/>
          <a:ext cx="4477853" cy="3903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157473" y="5545418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33101" y="5965518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11</a:t>
            </a:r>
            <a:endParaRPr lang="es-MX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/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7619363" y="4508881"/>
            <a:ext cx="6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noProof="0" dirty="0" smtClean="0">
                <a:solidFill>
                  <a:prstClr val="black"/>
                </a:solidFill>
              </a:rPr>
              <a:t>46,8</a:t>
            </a:r>
            <a:r>
              <a:rPr kumimoji="0" lang="es-C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%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5825030" y="5501279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Fuente: Secretaría de Hacienda</a:t>
            </a:r>
          </a:p>
        </p:txBody>
      </p:sp>
    </p:spTree>
    <p:extLst>
      <p:ext uri="{BB962C8B-B14F-4D97-AF65-F5344CB8AC3E}">
        <p14:creationId xmlns:p14="http://schemas.microsoft.com/office/powerpoint/2010/main" val="26431103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7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Dirección de Espacio Público 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4" name="Gráfico 13"/>
          <p:cNvGraphicFramePr/>
          <p:nvPr>
            <p:extLst/>
          </p:nvPr>
        </p:nvGraphicFramePr>
        <p:xfrm>
          <a:off x="18279" y="1650762"/>
          <a:ext cx="4459574" cy="38946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268256" y="5514476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006" y="5863196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9</a:t>
            </a:r>
            <a:endParaRPr lang="es-MX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/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7668344" y="3417869"/>
            <a:ext cx="6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87,8%</a:t>
            </a:r>
            <a:endParaRPr lang="es-CO" sz="12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5915022" y="5514476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Secretaría de Hacienda</a:t>
            </a:r>
          </a:p>
        </p:txBody>
      </p:sp>
    </p:spTree>
    <p:extLst>
      <p:ext uri="{BB962C8B-B14F-4D97-AF65-F5344CB8AC3E}">
        <p14:creationId xmlns:p14="http://schemas.microsoft.com/office/powerpoint/2010/main" val="20442754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657459" y="241484"/>
            <a:ext cx="6434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Secretaría</a:t>
            </a:r>
            <a:r>
              <a:rPr kumimoji="0" lang="es-MX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de Transito y Transporte </a:t>
            </a:r>
            <a:r>
              <a:rPr kumimoji="0" lang="es-MX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s-MX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3869023406"/>
              </p:ext>
            </p:extLst>
          </p:nvPr>
        </p:nvGraphicFramePr>
        <p:xfrm>
          <a:off x="1403648" y="1667279"/>
          <a:ext cx="6707088" cy="369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1403648" y="6075504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0" y="5589057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42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072197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905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1657459" y="241484"/>
            <a:ext cx="643477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Secretaría</a:t>
            </a:r>
            <a:r>
              <a:rPr kumimoji="0" lang="es-MX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de Transito y Transporte </a:t>
            </a:r>
            <a:r>
              <a:rPr kumimoji="0" lang="es-MX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s-MX" sz="2800" b="1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es-MX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6" name="Gráfico 15"/>
          <p:cNvGraphicFramePr/>
          <p:nvPr>
            <p:extLst/>
          </p:nvPr>
        </p:nvGraphicFramePr>
        <p:xfrm>
          <a:off x="-86875" y="1798573"/>
          <a:ext cx="4846172" cy="37247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548389" y="5508582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23701" y="5865367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42</a:t>
            </a:r>
            <a:endParaRPr lang="es-MX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/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10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5894360" y="5508582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Secretaría de Hacienda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7647682" y="4499003"/>
            <a:ext cx="6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37%</a:t>
            </a:r>
            <a:endParaRPr lang="es-CO" sz="1200" b="1" dirty="0"/>
          </a:p>
        </p:txBody>
      </p:sp>
    </p:spTree>
    <p:extLst>
      <p:ext uri="{BB962C8B-B14F-4D97-AF65-F5344CB8AC3E}">
        <p14:creationId xmlns:p14="http://schemas.microsoft.com/office/powerpoint/2010/main" val="65828310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7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>
                <a:latin typeface="Century Gothic" panose="020B0502020202020204" pitchFamily="34" charset="0"/>
              </a:rPr>
              <a:t>AVANTE 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2" name="Gráfico 11"/>
          <p:cNvGraphicFramePr/>
          <p:nvPr>
            <p:extLst>
              <p:ext uri="{D42A27DB-BD31-4B8C-83A1-F6EECF244321}">
                <p14:modId xmlns:p14="http://schemas.microsoft.com/office/powerpoint/2010/main" val="3491707346"/>
              </p:ext>
            </p:extLst>
          </p:nvPr>
        </p:nvGraphicFramePr>
        <p:xfrm>
          <a:off x="1403648" y="1667279"/>
          <a:ext cx="6707088" cy="369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1403648" y="6075504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006" y="5845920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15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629014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7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>
                <a:latin typeface="Century Gothic" panose="020B0502020202020204" pitchFamily="34" charset="0"/>
              </a:rPr>
              <a:t>AVANTE 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668300" y="5488674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7006" y="5845920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15</a:t>
            </a:r>
            <a:endParaRPr lang="es-MX" dirty="0"/>
          </a:p>
        </p:txBody>
      </p:sp>
      <p:graphicFrame>
        <p:nvGraphicFramePr>
          <p:cNvPr id="8" name="Gráfico 7"/>
          <p:cNvGraphicFramePr/>
          <p:nvPr>
            <p:extLst/>
          </p:nvPr>
        </p:nvGraphicFramePr>
        <p:xfrm>
          <a:off x="7006" y="1764115"/>
          <a:ext cx="4925034" cy="36680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/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4646386" y="5545419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Fuente: Secretaría de Hacienda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619363" y="4653136"/>
            <a:ext cx="6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54%</a:t>
            </a:r>
            <a:endParaRPr lang="es-CO" sz="1200" b="1" dirty="0"/>
          </a:p>
        </p:txBody>
      </p:sp>
    </p:spTree>
    <p:extLst>
      <p:ext uri="{BB962C8B-B14F-4D97-AF65-F5344CB8AC3E}">
        <p14:creationId xmlns:p14="http://schemas.microsoft.com/office/powerpoint/2010/main" val="391263111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7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57200" y="9397"/>
            <a:ext cx="7932924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sz="2800" b="1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Secretaría </a:t>
            </a:r>
            <a:r>
              <a:rPr lang="es-MX" sz="2800" b="1" i="1" dirty="0">
                <a:solidFill>
                  <a:prstClr val="black"/>
                </a:solidFill>
                <a:latin typeface="Century Gothic" panose="020B0502020202020204" pitchFamily="34" charset="0"/>
              </a:rPr>
              <a:t>de Infraestructura y </a:t>
            </a:r>
            <a:r>
              <a:rPr lang="es-MX" sz="2800" b="1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Valorización - Urbano</a:t>
            </a:r>
            <a:endParaRPr kumimoji="0" lang="es-CO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6" name="Gráfico 15"/>
          <p:cNvGraphicFramePr/>
          <p:nvPr>
            <p:extLst/>
          </p:nvPr>
        </p:nvGraphicFramePr>
        <p:xfrm>
          <a:off x="-180528" y="1647847"/>
          <a:ext cx="4826914" cy="402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535372" y="5609593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/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7596336" y="4077072"/>
            <a:ext cx="6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62,6%</a:t>
            </a:r>
            <a:endParaRPr lang="es-CO" sz="12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4646386" y="5545419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Secretaría de Hacienda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107504" y="5970877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</a:t>
            </a:r>
            <a:r>
              <a:rPr lang="es-CO" dirty="0"/>
              <a:t>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615944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677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Cumplimiento de metas totales del Plan de Desarrollo Municipal 2016-2019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graphicFrame>
        <p:nvGraphicFramePr>
          <p:cNvPr id="6" name="Chart 5"/>
          <p:cNvGraphicFramePr/>
          <p:nvPr>
            <p:extLst/>
          </p:nvPr>
        </p:nvGraphicFramePr>
        <p:xfrm>
          <a:off x="107504" y="613916"/>
          <a:ext cx="8753735" cy="59114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uadroTexto 7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9" name="Gráfico 8"/>
          <p:cNvGraphicFramePr/>
          <p:nvPr>
            <p:extLst>
              <p:ext uri="{D42A27DB-BD31-4B8C-83A1-F6EECF244321}">
                <p14:modId xmlns:p14="http://schemas.microsoft.com/office/powerpoint/2010/main" val="1235274175"/>
              </p:ext>
            </p:extLst>
          </p:nvPr>
        </p:nvGraphicFramePr>
        <p:xfrm>
          <a:off x="1403648" y="1667279"/>
          <a:ext cx="6707088" cy="369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1403648" y="6075504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811963" y="5595914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Total metas del PDM: 804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99965427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7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INVIPASTO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411455991"/>
              </p:ext>
            </p:extLst>
          </p:nvPr>
        </p:nvGraphicFramePr>
        <p:xfrm>
          <a:off x="1403648" y="1667279"/>
          <a:ext cx="6707088" cy="369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1403648" y="6075504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-58781" y="5797927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10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683608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7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INVIPASTO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4" name="Gráfico 13"/>
          <p:cNvGraphicFramePr/>
          <p:nvPr>
            <p:extLst/>
          </p:nvPr>
        </p:nvGraphicFramePr>
        <p:xfrm>
          <a:off x="-11877" y="1769135"/>
          <a:ext cx="4727893" cy="38497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517344" y="5545418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-58781" y="5797927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10</a:t>
            </a:r>
            <a:endParaRPr lang="es-MX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/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4646386" y="5545419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Fuente: Secretaría de Hacienda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596336" y="4541220"/>
            <a:ext cx="6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noProof="0" dirty="0" smtClean="0">
                <a:solidFill>
                  <a:prstClr val="black"/>
                </a:solidFill>
              </a:rPr>
              <a:t>92,3</a:t>
            </a:r>
            <a:r>
              <a:rPr kumimoji="0" lang="es-C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%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56576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7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EMPOPASTO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4" name="Gráfico 13"/>
          <p:cNvGraphicFramePr/>
          <p:nvPr>
            <p:extLst/>
          </p:nvPr>
        </p:nvGraphicFramePr>
        <p:xfrm>
          <a:off x="-46352" y="1764115"/>
          <a:ext cx="4493912" cy="37199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323528" y="5509383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7" name="CuadroTexto 6"/>
          <p:cNvSpPr txBox="1"/>
          <p:nvPr/>
        </p:nvSpPr>
        <p:spPr>
          <a:xfrm>
            <a:off x="-40752" y="5811699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15</a:t>
            </a:r>
            <a:endParaRPr lang="es-MX" dirty="0"/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/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/>
          <p:cNvSpPr txBox="1"/>
          <p:nvPr/>
        </p:nvSpPr>
        <p:spPr>
          <a:xfrm>
            <a:off x="7668344" y="3789040"/>
            <a:ext cx="6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80%</a:t>
            </a:r>
            <a:endParaRPr lang="es-CO" sz="12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4646386" y="5545419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Secretaría de Hacienda</a:t>
            </a:r>
          </a:p>
        </p:txBody>
      </p:sp>
    </p:spTree>
    <p:extLst>
      <p:ext uri="{BB962C8B-B14F-4D97-AF65-F5344CB8AC3E}">
        <p14:creationId xmlns:p14="http://schemas.microsoft.com/office/powerpoint/2010/main" val="5593287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7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Secretaría de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B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ienestar Social </a:t>
            </a:r>
            <a:br>
              <a:rPr lang="es-ES" altLang="es-CO" sz="2800" b="1" i="1" dirty="0" smtClean="0">
                <a:latin typeface="Century Gothic" panose="020B0502020202020204" pitchFamily="34" charset="0"/>
              </a:rPr>
            </a:br>
            <a:r>
              <a:rPr lang="es-ES" altLang="es-CO" sz="2800" b="1" i="1" dirty="0" smtClean="0">
                <a:latin typeface="Century Gothic" panose="020B0502020202020204" pitchFamily="34" charset="0"/>
              </a:rPr>
              <a:t>– Mínimo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V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ital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3" name="CuadroTexto 12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5" name="Gráfico 14"/>
          <p:cNvGraphicFramePr/>
          <p:nvPr>
            <p:extLst>
              <p:ext uri="{D42A27DB-BD31-4B8C-83A1-F6EECF244321}">
                <p14:modId xmlns:p14="http://schemas.microsoft.com/office/powerpoint/2010/main" val="402542482"/>
              </p:ext>
            </p:extLst>
          </p:nvPr>
        </p:nvGraphicFramePr>
        <p:xfrm>
          <a:off x="-252536" y="1764115"/>
          <a:ext cx="4824536" cy="38139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683568" y="5578017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83606644"/>
              </p:ext>
            </p:extLst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4646386" y="5545419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Secretaría de Hacienda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7596336" y="4475014"/>
            <a:ext cx="6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85,9%</a:t>
            </a:r>
            <a:endParaRPr lang="es-CO" sz="1200" b="1" dirty="0"/>
          </a:p>
        </p:txBody>
      </p:sp>
      <p:sp>
        <p:nvSpPr>
          <p:cNvPr id="11" name="CuadroTexto 10"/>
          <p:cNvSpPr txBox="1"/>
          <p:nvPr/>
        </p:nvSpPr>
        <p:spPr>
          <a:xfrm>
            <a:off x="33101" y="5965518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19746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835150" y="1196975"/>
            <a:ext cx="5184775" cy="2808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8676" name="1 Título"/>
          <p:cNvSpPr>
            <a:spLocks noGrp="1"/>
          </p:cNvSpPr>
          <p:nvPr>
            <p:ph type="title"/>
          </p:nvPr>
        </p:nvSpPr>
        <p:spPr>
          <a:xfrm>
            <a:off x="214312" y="2601119"/>
            <a:ext cx="8642350" cy="1008063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MX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Pacto </a:t>
            </a:r>
            <a:r>
              <a:rPr lang="es-MX" b="1" dirty="0">
                <a:solidFill>
                  <a:prstClr val="black"/>
                </a:solidFill>
                <a:latin typeface="Century Gothic" panose="020B0502020202020204" pitchFamily="34" charset="0"/>
              </a:rPr>
              <a:t>por un </a:t>
            </a:r>
            <a:r>
              <a:rPr lang="es-MX" b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desarrollo económico local incluyente   </a:t>
            </a:r>
            <a:endParaRPr lang="es-MX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4524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57200" y="77723"/>
            <a:ext cx="8291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Cumplimiento </a:t>
            </a:r>
            <a:r>
              <a:rPr lang="es-MX" sz="2400" b="1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del </a:t>
            </a:r>
            <a:r>
              <a:rPr kumimoji="0" lang="es-MX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Pacto por un desarrollo económico local incluyente   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2987824" y="5137389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57200" y="4293096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114</a:t>
            </a:r>
            <a:endParaRPr lang="es-MX" dirty="0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05095706"/>
              </p:ext>
            </p:extLst>
          </p:nvPr>
        </p:nvGraphicFramePr>
        <p:xfrm>
          <a:off x="1403648" y="1597638"/>
          <a:ext cx="6048672" cy="377557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869598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57200" y="77723"/>
            <a:ext cx="82912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Avance general </a:t>
            </a:r>
            <a:r>
              <a:rPr lang="es-MX" sz="2400" b="1" i="1" dirty="0" smtClean="0">
                <a:solidFill>
                  <a:prstClr val="black"/>
                </a:solidFill>
                <a:latin typeface="Century Gothic" panose="020B0502020202020204" pitchFamily="34" charset="0"/>
              </a:rPr>
              <a:t>del </a:t>
            </a:r>
            <a:r>
              <a:rPr kumimoji="0" lang="es-MX" sz="24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</a:rPr>
              <a:t>Pacto por un desarrollo económico local incluyente    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27918730"/>
              </p:ext>
            </p:extLst>
          </p:nvPr>
        </p:nvGraphicFramePr>
        <p:xfrm>
          <a:off x="72450" y="1843964"/>
          <a:ext cx="4599972" cy="36573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435473" y="5596437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72449" y="5864938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114</a:t>
            </a:r>
            <a:endParaRPr lang="es-MX" dirty="0"/>
          </a:p>
        </p:txBody>
      </p:sp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98311475"/>
              </p:ext>
            </p:extLst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7630652" y="4077072"/>
            <a:ext cx="6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dirty="0" smtClean="0">
                <a:solidFill>
                  <a:prstClr val="black"/>
                </a:solidFill>
              </a:rPr>
              <a:t>59,2</a:t>
            </a:r>
            <a:r>
              <a:rPr kumimoji="0" lang="es-C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%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5586713" y="5560418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Fuente: Secretaría de Hacienda</a:t>
            </a:r>
          </a:p>
        </p:txBody>
      </p:sp>
    </p:spTree>
    <p:extLst>
      <p:ext uri="{BB962C8B-B14F-4D97-AF65-F5344CB8AC3E}">
        <p14:creationId xmlns:p14="http://schemas.microsoft.com/office/powerpoint/2010/main" val="31217020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7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Secretaría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de 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Agricultura 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82480" y="284846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664322177"/>
              </p:ext>
            </p:extLst>
          </p:nvPr>
        </p:nvGraphicFramePr>
        <p:xfrm>
          <a:off x="1403648" y="1667279"/>
          <a:ext cx="6707088" cy="369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1403648" y="6075504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0" y="5799039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28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063838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77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Secretaría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de 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Agricultura 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82480" y="284846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7" name="Gráfico 16"/>
          <p:cNvGraphicFramePr/>
          <p:nvPr>
            <p:extLst/>
          </p:nvPr>
        </p:nvGraphicFramePr>
        <p:xfrm>
          <a:off x="-3674" y="1764115"/>
          <a:ext cx="4786154" cy="38251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780197" y="5428571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0" y="5799039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28</a:t>
            </a:r>
            <a:endParaRPr lang="es-MX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/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630652" y="4077072"/>
            <a:ext cx="6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noProof="0" dirty="0" smtClean="0">
                <a:solidFill>
                  <a:prstClr val="black"/>
                </a:solidFill>
              </a:rPr>
              <a:t>58,3</a:t>
            </a:r>
            <a:r>
              <a:rPr kumimoji="0" lang="es-C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%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5825030" y="5522040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Fuente: Secretaría de Hacienda</a:t>
            </a:r>
          </a:p>
        </p:txBody>
      </p:sp>
    </p:spTree>
    <p:extLst>
      <p:ext uri="{BB962C8B-B14F-4D97-AF65-F5344CB8AC3E}">
        <p14:creationId xmlns:p14="http://schemas.microsoft.com/office/powerpoint/2010/main" val="427547204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Secretaría de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D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esarrollo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E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conómico 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82480" y="284846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233807452"/>
              </p:ext>
            </p:extLst>
          </p:nvPr>
        </p:nvGraphicFramePr>
        <p:xfrm>
          <a:off x="1403648" y="1667279"/>
          <a:ext cx="6707088" cy="369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1403648" y="6075504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7836" y="5811699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69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3051532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1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380762172"/>
              </p:ext>
            </p:extLst>
          </p:nvPr>
        </p:nvGraphicFramePr>
        <p:xfrm>
          <a:off x="264513" y="1667414"/>
          <a:ext cx="4706283" cy="34699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 bwMode="auto">
          <a:xfrm>
            <a:off x="457200" y="44450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Metas de producto totales del plan de desarrollo municipal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765020" y="5097613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11117322"/>
              </p:ext>
            </p:extLst>
          </p:nvPr>
        </p:nvGraphicFramePr>
        <p:xfrm>
          <a:off x="5166829" y="1696958"/>
          <a:ext cx="3716003" cy="34404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7813175" y="4005064"/>
            <a:ext cx="730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72,7%</a:t>
            </a:r>
            <a:endParaRPr lang="es-CO" sz="12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5946825" y="5216277"/>
            <a:ext cx="2156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Secretaría de Hacienda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811963" y="5595914"/>
            <a:ext cx="367240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dirty="0" smtClean="0"/>
              <a:t>Total metas del PDM: 804</a:t>
            </a:r>
            <a:endParaRPr lang="es-MX" sz="1200" dirty="0"/>
          </a:p>
        </p:txBody>
      </p:sp>
    </p:spTree>
    <p:extLst>
      <p:ext uri="{BB962C8B-B14F-4D97-AF65-F5344CB8AC3E}">
        <p14:creationId xmlns:p14="http://schemas.microsoft.com/office/powerpoint/2010/main" val="1407678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5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Secretaría de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D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esarrollo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E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conómico 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82480" y="284846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6" name="Gráfico 15"/>
          <p:cNvGraphicFramePr/>
          <p:nvPr>
            <p:extLst/>
          </p:nvPr>
        </p:nvGraphicFramePr>
        <p:xfrm>
          <a:off x="17836" y="1751769"/>
          <a:ext cx="4628550" cy="3793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483314" y="5534700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7836" y="5811699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69</a:t>
            </a:r>
            <a:endParaRPr lang="es-MX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/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668344" y="4005064"/>
            <a:ext cx="6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noProof="0" dirty="0" smtClean="0">
                <a:solidFill>
                  <a:prstClr val="black"/>
                </a:solidFill>
              </a:rPr>
              <a:t>71,7</a:t>
            </a:r>
            <a:r>
              <a:rPr kumimoji="0" lang="es-C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%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5811900" y="5534699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Fuente: Secretaría de Hacienda</a:t>
            </a:r>
          </a:p>
        </p:txBody>
      </p:sp>
    </p:spTree>
    <p:extLst>
      <p:ext uri="{BB962C8B-B14F-4D97-AF65-F5344CB8AC3E}">
        <p14:creationId xmlns:p14="http://schemas.microsoft.com/office/powerpoint/2010/main" val="54161606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-726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82480" y="284846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49713" y="249286"/>
            <a:ext cx="8561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Dirección Administrativa de Plazas de Mercado </a:t>
            </a:r>
            <a:endParaRPr kumimoji="0" lang="es-CO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885554332"/>
              </p:ext>
            </p:extLst>
          </p:nvPr>
        </p:nvGraphicFramePr>
        <p:xfrm>
          <a:off x="1403648" y="1667279"/>
          <a:ext cx="6707088" cy="369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1403648" y="6075504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0" y="5815707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15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1867508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-726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82480" y="284846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Rectángulo 9"/>
          <p:cNvSpPr/>
          <p:nvPr/>
        </p:nvSpPr>
        <p:spPr>
          <a:xfrm>
            <a:off x="349713" y="249286"/>
            <a:ext cx="85619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MX" sz="2800" b="1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Arial" panose="020B0604020202020204" pitchFamily="34" charset="0"/>
              </a:rPr>
              <a:t>Dirección Administrativa de Plazas de Mercado </a:t>
            </a:r>
            <a:endParaRPr kumimoji="0" lang="es-CO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313740" y="5578983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0" y="5815707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15</a:t>
            </a:r>
            <a:endParaRPr lang="es-MX" dirty="0"/>
          </a:p>
        </p:txBody>
      </p:sp>
      <p:graphicFrame>
        <p:nvGraphicFramePr>
          <p:cNvPr id="12" name="Gráfico 11"/>
          <p:cNvGraphicFramePr/>
          <p:nvPr>
            <p:extLst/>
          </p:nvPr>
        </p:nvGraphicFramePr>
        <p:xfrm>
          <a:off x="107504" y="1721259"/>
          <a:ext cx="4536504" cy="3857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Gráfico 12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/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4" name="CuadroTexto 13"/>
          <p:cNvSpPr txBox="1"/>
          <p:nvPr/>
        </p:nvSpPr>
        <p:spPr>
          <a:xfrm>
            <a:off x="7630652" y="4797152"/>
            <a:ext cx="6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noProof="0" dirty="0" smtClean="0">
                <a:solidFill>
                  <a:prstClr val="black"/>
                </a:solidFill>
              </a:rPr>
              <a:t>33,7</a:t>
            </a:r>
            <a:r>
              <a:rPr kumimoji="0" lang="es-C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%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5825030" y="5501279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Fuente: Secretaría de Hacienda</a:t>
            </a:r>
          </a:p>
        </p:txBody>
      </p:sp>
    </p:spTree>
    <p:extLst>
      <p:ext uri="{BB962C8B-B14F-4D97-AF65-F5344CB8AC3E}">
        <p14:creationId xmlns:p14="http://schemas.microsoft.com/office/powerpoint/2010/main" val="34200609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20" y="4445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Secretaría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de 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Infraestructura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y 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Valorización - Rural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82480" y="284846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158695815"/>
              </p:ext>
            </p:extLst>
          </p:nvPr>
        </p:nvGraphicFramePr>
        <p:xfrm>
          <a:off x="264514" y="1597638"/>
          <a:ext cx="4407907" cy="390364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415236" y="5501279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4646386" y="5545419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Fuente: Secretaría de Hacienda</a:t>
            </a:r>
          </a:p>
        </p:txBody>
      </p:sp>
      <p:graphicFrame>
        <p:nvGraphicFramePr>
          <p:cNvPr id="11" name="Gráfico 10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53014935"/>
              </p:ext>
            </p:extLst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7658306" y="4653136"/>
            <a:ext cx="730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77,1%</a:t>
            </a:r>
            <a:endParaRPr lang="es-CO" sz="12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3101" y="5965518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</a:t>
            </a:r>
            <a:r>
              <a:rPr lang="es-CO" dirty="0"/>
              <a:t>2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7127538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835150" y="1196975"/>
            <a:ext cx="5184775" cy="2808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28676" name="1 Título"/>
          <p:cNvSpPr>
            <a:spLocks noGrp="1"/>
          </p:cNvSpPr>
          <p:nvPr>
            <p:ph type="title"/>
          </p:nvPr>
        </p:nvSpPr>
        <p:spPr>
          <a:xfrm>
            <a:off x="214312" y="2601119"/>
            <a:ext cx="8642350" cy="1008063"/>
          </a:xfrm>
        </p:spPr>
        <p:txBody>
          <a:bodyPr/>
          <a:lstStyle/>
          <a:p>
            <a:pPr lvl="0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altLang="es-CO" b="1" dirty="0" smtClean="0">
                <a:latin typeface="Century Gothic" panose="020B0502020202020204" pitchFamily="34" charset="0"/>
              </a:rPr>
              <a:t>Pacto </a:t>
            </a:r>
            <a:r>
              <a:rPr lang="es-ES" altLang="es-CO" b="1" dirty="0">
                <a:latin typeface="Century Gothic" panose="020B0502020202020204" pitchFamily="34" charset="0"/>
              </a:rPr>
              <a:t>por un </a:t>
            </a:r>
            <a:r>
              <a:rPr lang="es-ES" altLang="es-CO" b="1" dirty="0" smtClean="0">
                <a:latin typeface="Century Gothic" panose="020B0502020202020204" pitchFamily="34" charset="0"/>
              </a:rPr>
              <a:t>gobierno abierto y participativo </a:t>
            </a:r>
            <a:endParaRPr lang="es-MX" b="1" dirty="0">
              <a:solidFill>
                <a:prstClr val="black"/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2344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35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Cumplimiento del Pacto por un gobierno abierto y participativo 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82480" y="284846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2987824" y="5137389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2822953857"/>
              </p:ext>
            </p:extLst>
          </p:nvPr>
        </p:nvGraphicFramePr>
        <p:xfrm>
          <a:off x="1847017" y="1597638"/>
          <a:ext cx="5446620" cy="3511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457200" y="4293096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81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19755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Avance general del Pacto por un gobierno abierto y participativo 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82480" y="284846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1" name="Gráfico 10"/>
          <p:cNvGraphicFramePr/>
          <p:nvPr>
            <p:extLst>
              <p:ext uri="{D42A27DB-BD31-4B8C-83A1-F6EECF244321}">
                <p14:modId xmlns:p14="http://schemas.microsoft.com/office/powerpoint/2010/main" val="1035425789"/>
              </p:ext>
            </p:extLst>
          </p:nvPr>
        </p:nvGraphicFramePr>
        <p:xfrm>
          <a:off x="0" y="1597637"/>
          <a:ext cx="4646386" cy="39477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433461" y="5573395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0" y="5786353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81</a:t>
            </a:r>
            <a:endParaRPr lang="es-MX" dirty="0"/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42359566"/>
              </p:ext>
            </p:extLst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7615088" y="4357302"/>
            <a:ext cx="6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51,1%</a:t>
            </a:r>
            <a:endParaRPr lang="es-CO" sz="1200" b="1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6012160" y="5509354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Secretaría de Hacienda</a:t>
            </a:r>
          </a:p>
        </p:txBody>
      </p:sp>
    </p:spTree>
    <p:extLst>
      <p:ext uri="{BB962C8B-B14F-4D97-AF65-F5344CB8AC3E}">
        <p14:creationId xmlns:p14="http://schemas.microsoft.com/office/powerpoint/2010/main" val="243280924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Secretaría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de 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Desarrollo Comunitario  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82480" y="284846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1665542250"/>
              </p:ext>
            </p:extLst>
          </p:nvPr>
        </p:nvGraphicFramePr>
        <p:xfrm>
          <a:off x="1403648" y="1667279"/>
          <a:ext cx="6707088" cy="369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CuadroTexto 13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1403648" y="6075504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4446" y="5811699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19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3350076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Secretaría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de 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Desarrollo Comunitario  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82480" y="284846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072639400"/>
              </p:ext>
            </p:extLst>
          </p:nvPr>
        </p:nvGraphicFramePr>
        <p:xfrm>
          <a:off x="4446" y="1879797"/>
          <a:ext cx="4721688" cy="36214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475009" y="5563208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446" y="5811699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19</a:t>
            </a:r>
            <a:endParaRPr lang="es-MX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/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596336" y="4560972"/>
            <a:ext cx="6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79,8%</a:t>
            </a:r>
            <a:endParaRPr lang="es-CO" sz="1200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4646386" y="5545419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Secretaría de Hacienda</a:t>
            </a:r>
          </a:p>
        </p:txBody>
      </p:sp>
    </p:spTree>
    <p:extLst>
      <p:ext uri="{BB962C8B-B14F-4D97-AF65-F5344CB8AC3E}">
        <p14:creationId xmlns:p14="http://schemas.microsoft.com/office/powerpoint/2010/main" val="22649869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1572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Secretaría de Hacienda 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82480" y="284846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6" name="Gráfico 15"/>
          <p:cNvGraphicFramePr/>
          <p:nvPr>
            <p:extLst/>
          </p:nvPr>
        </p:nvGraphicFramePr>
        <p:xfrm>
          <a:off x="0" y="1885434"/>
          <a:ext cx="4782480" cy="3813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323528" y="5522826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7504" y="5799825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5</a:t>
            </a:r>
            <a:endParaRPr lang="es-MX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/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668344" y="4555335"/>
            <a:ext cx="6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dirty="0" smtClean="0">
                <a:solidFill>
                  <a:prstClr val="black"/>
                </a:solidFill>
              </a:rPr>
              <a:t>94,5</a:t>
            </a:r>
            <a:r>
              <a:rPr kumimoji="0" lang="es-C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%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4646386" y="5545419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Fuente: Secretaría de Hacienda</a:t>
            </a:r>
          </a:p>
        </p:txBody>
      </p:sp>
    </p:spTree>
    <p:extLst>
      <p:ext uri="{BB962C8B-B14F-4D97-AF65-F5344CB8AC3E}">
        <p14:creationId xmlns:p14="http://schemas.microsoft.com/office/powerpoint/2010/main" val="1495907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2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4400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1835150" y="1196975"/>
            <a:ext cx="5184775" cy="28082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/>
          </a:p>
        </p:txBody>
      </p:sp>
      <p:sp>
        <p:nvSpPr>
          <p:cNvPr id="18436" name="1 Título"/>
          <p:cNvSpPr>
            <a:spLocks noGrp="1"/>
          </p:cNvSpPr>
          <p:nvPr>
            <p:ph type="title"/>
          </p:nvPr>
        </p:nvSpPr>
        <p:spPr>
          <a:xfrm>
            <a:off x="214312" y="2348880"/>
            <a:ext cx="8642350" cy="1008063"/>
          </a:xfrm>
        </p:spPr>
        <p:txBody>
          <a:bodyPr/>
          <a:lstStyle/>
          <a:p>
            <a:pPr eaLnBrk="1" hangingPunct="1"/>
            <a:r>
              <a:rPr lang="es-CO" altLang="es-CO" b="1" dirty="0" smtClean="0">
                <a:latin typeface="Century Gothic" panose="020B0502020202020204" pitchFamily="34" charset="0"/>
              </a:rPr>
              <a:t>Pacto por </a:t>
            </a:r>
            <a:r>
              <a:rPr lang="es-CO" altLang="es-CO" b="1" dirty="0">
                <a:latin typeface="Century Gothic" panose="020B0502020202020204" pitchFamily="34" charset="0"/>
              </a:rPr>
              <a:t>los </a:t>
            </a:r>
            <a:br>
              <a:rPr lang="es-CO" altLang="es-CO" b="1" dirty="0">
                <a:latin typeface="Century Gothic" panose="020B0502020202020204" pitchFamily="34" charset="0"/>
              </a:rPr>
            </a:br>
            <a:r>
              <a:rPr lang="es-CO" altLang="es-CO" b="1" dirty="0">
                <a:latin typeface="Century Gothic" panose="020B0502020202020204" pitchFamily="34" charset="0"/>
              </a:rPr>
              <a:t>D</a:t>
            </a:r>
            <a:r>
              <a:rPr lang="es-CO" altLang="es-CO" b="1" dirty="0" smtClean="0">
                <a:latin typeface="Century Gothic" panose="020B0502020202020204" pitchFamily="34" charset="0"/>
              </a:rPr>
              <a:t>erechos </a:t>
            </a:r>
            <a:r>
              <a:rPr lang="es-CO" altLang="es-CO" b="1" dirty="0">
                <a:latin typeface="Century Gothic" panose="020B0502020202020204" pitchFamily="34" charset="0"/>
              </a:rPr>
              <a:t>S</a:t>
            </a:r>
            <a:r>
              <a:rPr lang="es-CO" altLang="es-CO" b="1" dirty="0" smtClean="0">
                <a:latin typeface="Century Gothic" panose="020B0502020202020204" pitchFamily="34" charset="0"/>
              </a:rPr>
              <a:t>ociales</a:t>
            </a:r>
            <a:endParaRPr lang="es-CO" altLang="es-CO" sz="4000" dirty="0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-24934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Secretaría de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P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laneación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M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unicipal 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82480" y="284846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4" name="Gráfico 13"/>
          <p:cNvGraphicFramePr/>
          <p:nvPr>
            <p:extLst>
              <p:ext uri="{D42A27DB-BD31-4B8C-83A1-F6EECF244321}">
                <p14:modId xmlns:p14="http://schemas.microsoft.com/office/powerpoint/2010/main" val="695975384"/>
              </p:ext>
            </p:extLst>
          </p:nvPr>
        </p:nvGraphicFramePr>
        <p:xfrm>
          <a:off x="1403648" y="1667279"/>
          <a:ext cx="6707088" cy="369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1403648" y="6075504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179512" y="5762391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9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6577055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-24934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Secretaría de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P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laneación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M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unicipal 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82480" y="284846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6" name="Gráfico 15"/>
          <p:cNvGraphicFramePr/>
          <p:nvPr>
            <p:extLst/>
          </p:nvPr>
        </p:nvGraphicFramePr>
        <p:xfrm>
          <a:off x="0" y="1764115"/>
          <a:ext cx="4782480" cy="366497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268714" y="5545418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7504" y="5900243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9</a:t>
            </a:r>
            <a:endParaRPr lang="es-MX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/>
          </p:nvPr>
        </p:nvGraphicFramePr>
        <p:xfrm>
          <a:off x="4655129" y="1616705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668344" y="4476972"/>
            <a:ext cx="6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dirty="0" smtClean="0">
                <a:solidFill>
                  <a:prstClr val="black"/>
                </a:solidFill>
              </a:rPr>
              <a:t>39</a:t>
            </a:r>
            <a:r>
              <a:rPr kumimoji="0" lang="es-C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%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5724128" y="5545418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Fuente: Secretaría de Hacienda</a:t>
            </a:r>
          </a:p>
        </p:txBody>
      </p:sp>
    </p:spTree>
    <p:extLst>
      <p:ext uri="{BB962C8B-B14F-4D97-AF65-F5344CB8AC3E}">
        <p14:creationId xmlns:p14="http://schemas.microsoft.com/office/powerpoint/2010/main" val="2281083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05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Oficina de Planeación de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G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estión Institucional 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82480" y="284846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2120995539"/>
              </p:ext>
            </p:extLst>
          </p:nvPr>
        </p:nvGraphicFramePr>
        <p:xfrm>
          <a:off x="-22706" y="1528387"/>
          <a:ext cx="4695127" cy="40170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426851" y="5545419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62472379"/>
              </p:ext>
            </p:extLst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7668344" y="4620247"/>
            <a:ext cx="6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dirty="0" smtClean="0">
                <a:solidFill>
                  <a:prstClr val="black"/>
                </a:solidFill>
              </a:rPr>
              <a:t>82,7</a:t>
            </a:r>
            <a:r>
              <a:rPr kumimoji="0" lang="es-C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%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4646386" y="5545419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Fuente: Secretaría de Hacienda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3101" y="5965518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</a:t>
            </a:r>
            <a:r>
              <a:rPr lang="es-CO" dirty="0"/>
              <a:t>5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7431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Oficina Jurídica  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82480" y="284846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102553305"/>
              </p:ext>
            </p:extLst>
          </p:nvPr>
        </p:nvGraphicFramePr>
        <p:xfrm>
          <a:off x="179512" y="1597638"/>
          <a:ext cx="4602968" cy="38957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418980" y="5545418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4646386" y="5545419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Fuente: Secretaría de Hacienda</a:t>
            </a:r>
          </a:p>
        </p:txBody>
      </p:sp>
      <p:sp>
        <p:nvSpPr>
          <p:cNvPr id="11" name="CuadroTexto 10"/>
          <p:cNvSpPr txBox="1"/>
          <p:nvPr/>
        </p:nvSpPr>
        <p:spPr>
          <a:xfrm>
            <a:off x="7596336" y="4725144"/>
            <a:ext cx="7200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dirty="0" smtClean="0">
                <a:solidFill>
                  <a:prstClr val="black"/>
                </a:solidFill>
              </a:rPr>
              <a:t>99,9</a:t>
            </a:r>
            <a:r>
              <a:rPr kumimoji="0" lang="es-C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 %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graphicFrame>
        <p:nvGraphicFramePr>
          <p:cNvPr id="12" name="Gráfico 11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284174413"/>
              </p:ext>
            </p:extLst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CuadroTexto 12"/>
          <p:cNvSpPr txBox="1"/>
          <p:nvPr/>
        </p:nvSpPr>
        <p:spPr>
          <a:xfrm>
            <a:off x="7658306" y="4653136"/>
            <a:ext cx="730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91,2%</a:t>
            </a:r>
            <a:endParaRPr lang="es-CO" sz="1200" b="1" dirty="0"/>
          </a:p>
        </p:txBody>
      </p:sp>
      <p:sp>
        <p:nvSpPr>
          <p:cNvPr id="14" name="CuadroTexto 13"/>
          <p:cNvSpPr txBox="1"/>
          <p:nvPr/>
        </p:nvSpPr>
        <p:spPr>
          <a:xfrm>
            <a:off x="33101" y="5965518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2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6596432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Oficina de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C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ontrol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I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nterno  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82480" y="284846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4247191571"/>
              </p:ext>
            </p:extLst>
          </p:nvPr>
        </p:nvGraphicFramePr>
        <p:xfrm>
          <a:off x="-61257" y="1652436"/>
          <a:ext cx="4631583" cy="38929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446295" y="5605525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80863323"/>
              </p:ext>
            </p:extLst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7668344" y="4653136"/>
            <a:ext cx="6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dirty="0" smtClean="0">
                <a:solidFill>
                  <a:prstClr val="black"/>
                </a:solidFill>
              </a:rPr>
              <a:t>95,3</a:t>
            </a:r>
            <a:r>
              <a:rPr kumimoji="0" lang="es-C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%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4646386" y="5545419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Fuente: Secretaría de Hacienda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3101" y="5965518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350873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Oficina de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A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suntos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I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nternacionales 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82480" y="284846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6" name="Gráfico 15"/>
          <p:cNvGraphicFramePr/>
          <p:nvPr>
            <p:extLst>
              <p:ext uri="{D42A27DB-BD31-4B8C-83A1-F6EECF244321}">
                <p14:modId xmlns:p14="http://schemas.microsoft.com/office/powerpoint/2010/main" val="1326340301"/>
              </p:ext>
            </p:extLst>
          </p:nvPr>
        </p:nvGraphicFramePr>
        <p:xfrm>
          <a:off x="0" y="1616038"/>
          <a:ext cx="4782480" cy="392096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457200" y="5576029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7081644"/>
              </p:ext>
            </p:extLst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7668344" y="4653136"/>
            <a:ext cx="6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noProof="0" dirty="0" smtClean="0">
                <a:solidFill>
                  <a:prstClr val="black"/>
                </a:solidFill>
              </a:rPr>
              <a:t>80</a:t>
            </a:r>
            <a:r>
              <a:rPr kumimoji="0" lang="es-C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%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4646386" y="5545419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Fuente: Secretaría de Hacienda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3101" y="5965518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</a:t>
            </a:r>
            <a:r>
              <a:rPr lang="es-CO" dirty="0"/>
              <a:t>4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98054453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089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Oficina de Comunicaciones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82480" y="284846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CuadroTexto 14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6" name="Gráfico 15"/>
          <p:cNvGraphicFramePr/>
          <p:nvPr>
            <p:extLst/>
          </p:nvPr>
        </p:nvGraphicFramePr>
        <p:xfrm>
          <a:off x="107504" y="1694041"/>
          <a:ext cx="4859706" cy="3732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CuadroTexto 16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231314" y="5545418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107504" y="5786353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9</a:t>
            </a:r>
            <a:endParaRPr lang="es-MX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/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569932" y="2729418"/>
            <a:ext cx="6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dirty="0" smtClean="0">
                <a:solidFill>
                  <a:prstClr val="black"/>
                </a:solidFill>
              </a:rPr>
              <a:t>96</a:t>
            </a:r>
            <a:r>
              <a:rPr kumimoji="0" lang="es-C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%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4646386" y="5545419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Fuente: Secretaría de Hacienda</a:t>
            </a:r>
          </a:p>
        </p:txBody>
      </p:sp>
    </p:spTree>
    <p:extLst>
      <p:ext uri="{BB962C8B-B14F-4D97-AF65-F5344CB8AC3E}">
        <p14:creationId xmlns:p14="http://schemas.microsoft.com/office/powerpoint/2010/main" val="3789949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Secretaría General –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A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poyo Logístico  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82480" y="284846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4158896880"/>
              </p:ext>
            </p:extLst>
          </p:nvPr>
        </p:nvGraphicFramePr>
        <p:xfrm>
          <a:off x="264514" y="1593305"/>
          <a:ext cx="4517966" cy="407122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264514" y="5664533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41810953"/>
              </p:ext>
            </p:extLst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7668344" y="4593838"/>
            <a:ext cx="7104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noProof="0" smtClean="0">
                <a:solidFill>
                  <a:prstClr val="black"/>
                </a:solidFill>
              </a:rPr>
              <a:t>70,5</a:t>
            </a:r>
            <a:r>
              <a:rPr kumimoji="0" lang="es-CO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%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4646386" y="5545419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Fuente: Secretaría de Hacienda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3101" y="5965518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24275941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Secretaría General – Gestión Documental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82480" y="284846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6" name="CuadroTexto 15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2495237432"/>
              </p:ext>
            </p:extLst>
          </p:nvPr>
        </p:nvGraphicFramePr>
        <p:xfrm>
          <a:off x="179512" y="1580273"/>
          <a:ext cx="4602968" cy="393695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457200" y="5545419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21600282"/>
              </p:ext>
            </p:extLst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7596785" y="3933056"/>
            <a:ext cx="6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noProof="0" dirty="0" smtClean="0">
                <a:solidFill>
                  <a:prstClr val="black"/>
                </a:solidFill>
              </a:rPr>
              <a:t>86,5</a:t>
            </a:r>
            <a:r>
              <a:rPr kumimoji="0" lang="es-C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%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4646386" y="5545419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Fuente: Secretaría de Hacienda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3101" y="5965518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3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5698722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3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44450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Secretaría General – </a:t>
            </a:r>
            <a:r>
              <a:rPr lang="es-ES" altLang="es-CO" sz="2800" b="1" i="1" dirty="0" err="1">
                <a:latin typeface="Century Gothic" panose="020B0502020202020204" pitchFamily="34" charset="0"/>
              </a:rPr>
              <a:t>S</a:t>
            </a:r>
            <a:r>
              <a:rPr lang="es-ES" altLang="es-CO" sz="2800" b="1" i="1" dirty="0" err="1" smtClean="0">
                <a:latin typeface="Century Gothic" panose="020B0502020202020204" pitchFamily="34" charset="0"/>
              </a:rPr>
              <a:t>isben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  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9" name="Rectángulo 8"/>
          <p:cNvSpPr/>
          <p:nvPr/>
        </p:nvSpPr>
        <p:spPr>
          <a:xfrm>
            <a:off x="4782480" y="284846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CuadroTexto 16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8" name="Gráfico 17"/>
          <p:cNvGraphicFramePr/>
          <p:nvPr>
            <p:extLst>
              <p:ext uri="{D42A27DB-BD31-4B8C-83A1-F6EECF244321}">
                <p14:modId xmlns:p14="http://schemas.microsoft.com/office/powerpoint/2010/main" val="2013946676"/>
              </p:ext>
            </p:extLst>
          </p:nvPr>
        </p:nvGraphicFramePr>
        <p:xfrm>
          <a:off x="107504" y="1655666"/>
          <a:ext cx="4859706" cy="37877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9" name="CuadroTexto 18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445893" y="5443374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64639861"/>
              </p:ext>
            </p:extLst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7596336" y="4509837"/>
            <a:ext cx="6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dirty="0" smtClean="0">
                <a:solidFill>
                  <a:prstClr val="black"/>
                </a:solidFill>
              </a:rPr>
              <a:t>82,9</a:t>
            </a:r>
            <a:r>
              <a:rPr kumimoji="0" lang="es-C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%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4646386" y="5545419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Fuente: Secretaría de Hacienda</a:t>
            </a:r>
          </a:p>
        </p:txBody>
      </p:sp>
      <p:sp>
        <p:nvSpPr>
          <p:cNvPr id="12" name="CuadroTexto 11"/>
          <p:cNvSpPr txBox="1"/>
          <p:nvPr/>
        </p:nvSpPr>
        <p:spPr>
          <a:xfrm>
            <a:off x="33101" y="5965518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</a:t>
            </a:r>
            <a:r>
              <a:rPr lang="es-CO" dirty="0"/>
              <a:t>2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7100944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1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550822795"/>
              </p:ext>
            </p:extLst>
          </p:nvPr>
        </p:nvGraphicFramePr>
        <p:xfrm>
          <a:off x="1847016" y="1597638"/>
          <a:ext cx="5677311" cy="35117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 bwMode="auto">
          <a:xfrm>
            <a:off x="457200" y="44450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CO" sz="2800" b="1" i="1" dirty="0">
                <a:latin typeface="Century Gothic" panose="020B0502020202020204" pitchFamily="34" charset="0"/>
              </a:rPr>
              <a:t>C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umplimiento Pacto por los Derechos Sociales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2987824" y="5137389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457200" y="4293096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341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145928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59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273844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Secretaría General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– 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Subsecretaría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de 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Sistemas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de I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nformación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/>
            </a:r>
            <a:br>
              <a:rPr lang="es-ES" altLang="es-CO" sz="2800" b="1" i="1" dirty="0">
                <a:latin typeface="Century Gothic" panose="020B0502020202020204" pitchFamily="34" charset="0"/>
              </a:rPr>
            </a:br>
            <a:r>
              <a:rPr lang="es-ES" altLang="es-CO" sz="2800" b="1" i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782480" y="284846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3" name="Gráfico 12"/>
          <p:cNvGraphicFramePr/>
          <p:nvPr>
            <p:extLst>
              <p:ext uri="{D42A27DB-BD31-4B8C-83A1-F6EECF244321}">
                <p14:modId xmlns:p14="http://schemas.microsoft.com/office/powerpoint/2010/main" val="4060188454"/>
              </p:ext>
            </p:extLst>
          </p:nvPr>
        </p:nvGraphicFramePr>
        <p:xfrm>
          <a:off x="1403648" y="1667279"/>
          <a:ext cx="6707088" cy="369251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CuadroTexto 14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1403648" y="6075504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10" name="CuadroTexto 9"/>
          <p:cNvSpPr txBox="1"/>
          <p:nvPr/>
        </p:nvSpPr>
        <p:spPr>
          <a:xfrm>
            <a:off x="36167" y="5616082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20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49726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8859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273844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Secretaría General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– 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Subsecretaría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de 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Sistemas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de I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nformación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/>
            </a:r>
            <a:br>
              <a:rPr lang="es-ES" altLang="es-CO" sz="2800" b="1" i="1" dirty="0">
                <a:latin typeface="Century Gothic" panose="020B0502020202020204" pitchFamily="34" charset="0"/>
              </a:rPr>
            </a:br>
            <a:r>
              <a:rPr lang="es-ES" altLang="es-CO" sz="2800" b="1" i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782480" y="284846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4" name="CuadroTexto 13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7" name="Gráfico 16"/>
          <p:cNvGraphicFramePr/>
          <p:nvPr>
            <p:extLst/>
          </p:nvPr>
        </p:nvGraphicFramePr>
        <p:xfrm>
          <a:off x="10163" y="1719161"/>
          <a:ext cx="4772317" cy="37997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637859" y="5518935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sp>
        <p:nvSpPr>
          <p:cNvPr id="8" name="CuadroTexto 7"/>
          <p:cNvSpPr txBox="1"/>
          <p:nvPr/>
        </p:nvSpPr>
        <p:spPr>
          <a:xfrm>
            <a:off x="-12092" y="5859801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20</a:t>
            </a:r>
            <a:endParaRPr lang="es-MX" dirty="0"/>
          </a:p>
        </p:txBody>
      </p:sp>
      <p:graphicFrame>
        <p:nvGraphicFramePr>
          <p:cNvPr id="10" name="Gráfico 9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/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1" name="CuadroTexto 10"/>
          <p:cNvSpPr txBox="1"/>
          <p:nvPr/>
        </p:nvSpPr>
        <p:spPr>
          <a:xfrm>
            <a:off x="7608074" y="3717032"/>
            <a:ext cx="6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s-CO" sz="1200" b="1" dirty="0" smtClean="0">
                <a:solidFill>
                  <a:prstClr val="black"/>
                </a:solidFill>
              </a:rPr>
              <a:t>95,9</a:t>
            </a:r>
            <a:r>
              <a:rPr kumimoji="0" lang="es-CO" sz="1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%</a:t>
            </a:r>
            <a:endParaRPr kumimoji="0" lang="es-CO" sz="1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5854752" y="5518935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CO" sz="12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t>Fuente: Secretaría de Hacienda</a:t>
            </a:r>
          </a:p>
        </p:txBody>
      </p:sp>
    </p:spTree>
    <p:extLst>
      <p:ext uri="{BB962C8B-B14F-4D97-AF65-F5344CB8AC3E}">
        <p14:creationId xmlns:p14="http://schemas.microsoft.com/office/powerpoint/2010/main" val="222813667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76" y="0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1 Título"/>
          <p:cNvSpPr>
            <a:spLocks noGrp="1"/>
          </p:cNvSpPr>
          <p:nvPr>
            <p:ph type="title"/>
          </p:nvPr>
        </p:nvSpPr>
        <p:spPr>
          <a:xfrm>
            <a:off x="457200" y="273844"/>
            <a:ext cx="8229600" cy="850900"/>
          </a:xfrm>
        </p:spPr>
        <p:txBody>
          <a:bodyPr/>
          <a:lstStyle/>
          <a:p>
            <a:pPr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Secretaría General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– 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Subsecretaría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>de </a:t>
            </a:r>
            <a:r>
              <a:rPr lang="es-ES" altLang="es-CO" sz="2800" b="1" i="1" dirty="0" smtClean="0">
                <a:latin typeface="Century Gothic" panose="020B0502020202020204" pitchFamily="34" charset="0"/>
              </a:rPr>
              <a:t>Talento Humano  </a:t>
            </a:r>
            <a:r>
              <a:rPr lang="es-ES" altLang="es-CO" sz="2800" b="1" i="1" dirty="0">
                <a:latin typeface="Century Gothic" panose="020B0502020202020204" pitchFamily="34" charset="0"/>
              </a:rPr>
              <a:t/>
            </a:r>
            <a:br>
              <a:rPr lang="es-ES" altLang="es-CO" sz="2800" b="1" i="1" dirty="0">
                <a:latin typeface="Century Gothic" panose="020B0502020202020204" pitchFamily="34" charset="0"/>
              </a:rPr>
            </a:br>
            <a:r>
              <a:rPr lang="es-ES" altLang="es-CO" sz="2800" b="1" i="1" dirty="0">
                <a:latin typeface="Century Gothic" panose="020B0502020202020204" pitchFamily="34" charset="0"/>
              </a:rPr>
              <a:t> </a:t>
            </a:r>
          </a:p>
        </p:txBody>
      </p:sp>
      <p:sp>
        <p:nvSpPr>
          <p:cNvPr id="9" name="Rectángulo 8"/>
          <p:cNvSpPr/>
          <p:nvPr/>
        </p:nvSpPr>
        <p:spPr>
          <a:xfrm>
            <a:off x="4782480" y="284846"/>
            <a:ext cx="18473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MX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CO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" name="CuadroTexto 11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17" name="Gráfico 16"/>
          <p:cNvGraphicFramePr/>
          <p:nvPr>
            <p:extLst>
              <p:ext uri="{D42A27DB-BD31-4B8C-83A1-F6EECF244321}">
                <p14:modId xmlns:p14="http://schemas.microsoft.com/office/powerpoint/2010/main" val="3483381879"/>
              </p:ext>
            </p:extLst>
          </p:nvPr>
        </p:nvGraphicFramePr>
        <p:xfrm>
          <a:off x="107504" y="1655666"/>
          <a:ext cx="4604633" cy="39603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8" name="CuadroTexto 17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382976" y="5626168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graphicFrame>
        <p:nvGraphicFramePr>
          <p:cNvPr id="8" name="Gráfico 7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572726457"/>
              </p:ext>
            </p:extLst>
          </p:nvPr>
        </p:nvGraphicFramePr>
        <p:xfrm>
          <a:off x="4712137" y="1773135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7596336" y="4730461"/>
            <a:ext cx="61738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54,5%</a:t>
            </a:r>
            <a:endParaRPr lang="es-CO" sz="12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4607848" y="5655731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Secretaría de Hacienda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33101" y="5965518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422796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0"/>
            <a:ext cx="91503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1 Título"/>
          <p:cNvSpPr>
            <a:spLocks noGrp="1"/>
          </p:cNvSpPr>
          <p:nvPr>
            <p:ph type="title"/>
          </p:nvPr>
        </p:nvSpPr>
        <p:spPr>
          <a:xfrm>
            <a:off x="457200" y="5589588"/>
            <a:ext cx="8229600" cy="692150"/>
          </a:xfrm>
        </p:spPr>
        <p:txBody>
          <a:bodyPr/>
          <a:lstStyle/>
          <a:p>
            <a:pPr eaLnBrk="1" hangingPunct="1"/>
            <a:r>
              <a:rPr lang="es-CO" altLang="es-CO" sz="6000" b="1">
                <a:latin typeface="Century Gothic" panose="020B0502020202020204" pitchFamily="34" charset="0"/>
              </a:rPr>
              <a:t>Gracias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8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955" y="14626"/>
            <a:ext cx="9147176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3315625" y="1061828"/>
            <a:ext cx="2509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CO" b="1" dirty="0"/>
              <a:t>Avance físico de </a:t>
            </a:r>
            <a:r>
              <a:rPr lang="es-CO" b="1" dirty="0" smtClean="0"/>
              <a:t>metas  </a:t>
            </a:r>
            <a:endParaRPr lang="es-CO" b="1" dirty="0"/>
          </a:p>
        </p:txBody>
      </p:sp>
      <p:graphicFrame>
        <p:nvGraphicFramePr>
          <p:cNvPr id="6" name="Gráfico 5"/>
          <p:cNvGraphicFramePr/>
          <p:nvPr>
            <p:extLst>
              <p:ext uri="{D42A27DB-BD31-4B8C-83A1-F6EECF244321}">
                <p14:modId xmlns:p14="http://schemas.microsoft.com/office/powerpoint/2010/main" val="2804480756"/>
              </p:ext>
            </p:extLst>
          </p:nvPr>
        </p:nvGraphicFramePr>
        <p:xfrm>
          <a:off x="323528" y="1613722"/>
          <a:ext cx="4176464" cy="368593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1 Título"/>
          <p:cNvSpPr txBox="1">
            <a:spLocks/>
          </p:cNvSpPr>
          <p:nvPr/>
        </p:nvSpPr>
        <p:spPr bwMode="auto">
          <a:xfrm>
            <a:off x="457200" y="44450"/>
            <a:ext cx="8229600" cy="850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es-ES" altLang="es-CO" sz="2800" b="1" i="1" dirty="0" smtClean="0">
                <a:latin typeface="Century Gothic" panose="020B0502020202020204" pitchFamily="34" charset="0"/>
              </a:rPr>
              <a:t>Pacto por los Derechos Sociales</a:t>
            </a:r>
            <a:endParaRPr lang="es-ES" altLang="es-CO" sz="2800" b="1" i="1" dirty="0">
              <a:latin typeface="Century Gothic" panose="020B0502020202020204" pitchFamily="34" charset="0"/>
            </a:endParaRP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D2B59E47-3736-4233-92CA-33AA03826BC8}"/>
              </a:ext>
            </a:extLst>
          </p:cNvPr>
          <p:cNvSpPr txBox="1"/>
          <p:nvPr/>
        </p:nvSpPr>
        <p:spPr>
          <a:xfrm>
            <a:off x="493761" y="5468696"/>
            <a:ext cx="412403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Oficina de Planeación de Gestión Institucional</a:t>
            </a:r>
          </a:p>
        </p:txBody>
      </p:sp>
      <p:graphicFrame>
        <p:nvGraphicFramePr>
          <p:cNvPr id="9" name="Gráfico 8">
            <a:extLst>
              <a:ext uri="{FF2B5EF4-FFF2-40B4-BE49-F238E27FC236}">
                <a16:creationId xmlns:a16="http://schemas.microsoft.com/office/drawing/2014/main" id="{7EA13BBE-3B99-4018-8002-055259BBFC9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900572812"/>
              </p:ext>
            </p:extLst>
          </p:nvPr>
        </p:nvGraphicFramePr>
        <p:xfrm>
          <a:off x="4672421" y="1628799"/>
          <a:ext cx="4268310" cy="3872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0" name="CuadroTexto 9"/>
          <p:cNvSpPr txBox="1"/>
          <p:nvPr/>
        </p:nvSpPr>
        <p:spPr>
          <a:xfrm>
            <a:off x="7658306" y="4653136"/>
            <a:ext cx="7301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b="1" dirty="0" smtClean="0"/>
              <a:t>77,5%</a:t>
            </a:r>
            <a:endParaRPr lang="es-CO" sz="12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F3EFC312-7C4B-4487-90F2-2DFAFE40ACB0}"/>
              </a:ext>
            </a:extLst>
          </p:cNvPr>
          <p:cNvSpPr txBox="1"/>
          <p:nvPr/>
        </p:nvSpPr>
        <p:spPr>
          <a:xfrm>
            <a:off x="5921522" y="5515336"/>
            <a:ext cx="21560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200" i="1" dirty="0"/>
              <a:t>Fuente: Secretaría de Hacienda</a:t>
            </a:r>
          </a:p>
        </p:txBody>
      </p:sp>
      <p:sp>
        <p:nvSpPr>
          <p:cNvPr id="13" name="CuadroTexto 12"/>
          <p:cNvSpPr txBox="1"/>
          <p:nvPr/>
        </p:nvSpPr>
        <p:spPr>
          <a:xfrm>
            <a:off x="15779" y="5804487"/>
            <a:ext cx="1919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dirty="0" smtClean="0"/>
              <a:t>Total metas : 341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300806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5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6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7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游ゴシック Light"/>
      <a:font script="Hang" typeface="맑은 고딕"/>
      <a:font script="Hans" typeface="等线 Light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游ゴシック"/>
      <a:font script="Hang" typeface="맑은 고딕"/>
      <a:font script="Hans" typeface="等线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25480</TotalTime>
  <Words>2228</Words>
  <Application>Microsoft Office PowerPoint</Application>
  <PresentationFormat>Presentación en pantalla (4:3)</PresentationFormat>
  <Paragraphs>554</Paragraphs>
  <Slides>83</Slides>
  <Notes>15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83</vt:i4>
      </vt:variant>
    </vt:vector>
  </HeadingPairs>
  <TitlesOfParts>
    <vt:vector size="88" baseType="lpstr">
      <vt:lpstr>Arial</vt:lpstr>
      <vt:lpstr>Calibri</vt:lpstr>
      <vt:lpstr>Century Gothic</vt:lpstr>
      <vt:lpstr>Times New Roman</vt:lpstr>
      <vt:lpstr>Tema de Office</vt:lpstr>
      <vt:lpstr>Oficina de Planeación de Gestión Institucional </vt:lpstr>
      <vt:lpstr>Estado de las metas  de producto acumuladas a 30 de septiembre de 2019 del Plan de Desarrollo Municipal  «Pasto Educado Constructor de Paz» 2016-2019  </vt:lpstr>
      <vt:lpstr>Rangos de cumplimiento de las metas de producto vigencia 2016- junio 2019</vt:lpstr>
      <vt:lpstr>Avance físico metas de producto – vigencia 2016 corte junio  2019</vt:lpstr>
      <vt:lpstr>Cumplimiento de metas totales del Plan de Desarrollo Municipal 2016-2019</vt:lpstr>
      <vt:lpstr>Presentación de PowerPoint</vt:lpstr>
      <vt:lpstr>Pacto por los  Derechos Sociales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Pacto por la seguridad, la convivencia y la paz  </vt:lpstr>
      <vt:lpstr>Presentación de PowerPoint</vt:lpstr>
      <vt:lpstr>Presentación de PowerPoint</vt:lpstr>
      <vt:lpstr>Secretaría de Gobierno</vt:lpstr>
      <vt:lpstr>Secretaría de Gobierno</vt:lpstr>
      <vt:lpstr>Comisión de Paz </vt:lpstr>
      <vt:lpstr>Comisión de Paz </vt:lpstr>
      <vt:lpstr>Secretaría de Gobierno - Víctimas</vt:lpstr>
      <vt:lpstr>Secretaría de Gobierno - Víctimas</vt:lpstr>
      <vt:lpstr>Secretaría de Infraestructura y Valorización</vt:lpstr>
      <vt:lpstr>SEPAL</vt:lpstr>
      <vt:lpstr>SEPAL</vt:lpstr>
      <vt:lpstr>Nuevo pacto con la naturaleza</vt:lpstr>
      <vt:lpstr>Cumplimiento del nuevo pacto con la naturaleza   </vt:lpstr>
      <vt:lpstr>Avance general del nuevo pacto con la naturaleza   </vt:lpstr>
      <vt:lpstr> </vt:lpstr>
      <vt:lpstr> </vt:lpstr>
      <vt:lpstr>Dirección para la Gestión del Riesgo de Desastres</vt:lpstr>
      <vt:lpstr>Dirección para la Gestión del Riesgo de Desastres</vt:lpstr>
      <vt:lpstr>Dirección de Espacio Público  </vt:lpstr>
      <vt:lpstr> </vt:lpstr>
      <vt:lpstr> </vt:lpstr>
      <vt:lpstr>AVANTE  </vt:lpstr>
      <vt:lpstr>AVANTE  </vt:lpstr>
      <vt:lpstr> </vt:lpstr>
      <vt:lpstr>INVIPASTO</vt:lpstr>
      <vt:lpstr>INVIPASTO</vt:lpstr>
      <vt:lpstr>EMPOPASTO </vt:lpstr>
      <vt:lpstr>Secretaría de Bienestar Social  – Mínimo Vital </vt:lpstr>
      <vt:lpstr>Pacto por un desarrollo económico local incluyente   </vt:lpstr>
      <vt:lpstr> </vt:lpstr>
      <vt:lpstr> </vt:lpstr>
      <vt:lpstr>Secretaría de Agricultura  </vt:lpstr>
      <vt:lpstr>Secretaría de Agricultura  </vt:lpstr>
      <vt:lpstr>Secretaría de Desarrollo Económico  </vt:lpstr>
      <vt:lpstr>Secretaría de Desarrollo Económico  </vt:lpstr>
      <vt:lpstr> </vt:lpstr>
      <vt:lpstr> </vt:lpstr>
      <vt:lpstr>Secretaría de Infraestructura y Valorización - Rural </vt:lpstr>
      <vt:lpstr>Pacto por un gobierno abierto y participativo </vt:lpstr>
      <vt:lpstr>Cumplimiento del Pacto por un gobierno abierto y participativo  </vt:lpstr>
      <vt:lpstr>Avance general del Pacto por un gobierno abierto y participativo  </vt:lpstr>
      <vt:lpstr>Secretaría de Desarrollo Comunitario   </vt:lpstr>
      <vt:lpstr>Secretaría de Desarrollo Comunitario   </vt:lpstr>
      <vt:lpstr>Secretaría de Hacienda  </vt:lpstr>
      <vt:lpstr>Secretaría de Planeación Municipal  </vt:lpstr>
      <vt:lpstr>Secretaría de Planeación Municipal  </vt:lpstr>
      <vt:lpstr>Oficina de Planeación de Gestión Institucional  </vt:lpstr>
      <vt:lpstr>Oficina Jurídica   </vt:lpstr>
      <vt:lpstr>Oficina de Control Interno   </vt:lpstr>
      <vt:lpstr>Oficina de Asuntos Internacionales  </vt:lpstr>
      <vt:lpstr>Oficina de Comunicaciones </vt:lpstr>
      <vt:lpstr>Secretaría General – Apoyo Logístico   </vt:lpstr>
      <vt:lpstr>Secretaría General – Gestión Documental</vt:lpstr>
      <vt:lpstr>Secretaría General – Sisben  </vt:lpstr>
      <vt:lpstr>Secretaría General – Subsecretaría de Sistemas de Información   </vt:lpstr>
      <vt:lpstr>Secretaría General – Subsecretaría de Sistemas de Información   </vt:lpstr>
      <vt:lpstr>Secretaría General – Subsecretaría de Talento Humano    </vt:lpstr>
      <vt:lpstr>Gracias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TÍTULO PRESENTACIÓN</dc:title>
  <dc:creator>Alejandro Chavez</dc:creator>
  <cp:keywords>Oficina de Comunicacion Social - Alcaldia de Pasto;Presentacion powerpoint</cp:keywords>
  <cp:lastModifiedBy>Hewlett-Packard Company</cp:lastModifiedBy>
  <cp:revision>1628</cp:revision>
  <dcterms:created xsi:type="dcterms:W3CDTF">2016-02-26T15:28:15Z</dcterms:created>
  <dcterms:modified xsi:type="dcterms:W3CDTF">2019-11-13T15:46:31Z</dcterms:modified>
</cp:coreProperties>
</file>