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1" r:id="rId2"/>
    <p:sldId id="257" r:id="rId3"/>
    <p:sldId id="352" r:id="rId4"/>
    <p:sldId id="353" r:id="rId5"/>
    <p:sldId id="354" r:id="rId6"/>
    <p:sldId id="356" r:id="rId7"/>
    <p:sldId id="359" r:id="rId8"/>
    <p:sldId id="357"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3C29A-493E-40B0-8EFA-5412C37B576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02065E6-B897-4964-B7D3-858530D98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558F17E-C369-416C-957E-4186045D0C79}"/>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5" name="Marcador de pie de página 4">
            <a:extLst>
              <a:ext uri="{FF2B5EF4-FFF2-40B4-BE49-F238E27FC236}">
                <a16:creationId xmlns:a16="http://schemas.microsoft.com/office/drawing/2014/main" id="{2BD1905D-9945-4391-9EE5-DB3E82D7C4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7C90DE-93CD-45E5-8A79-452C30ECD8A7}"/>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221442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3B67DF-67A9-4EC8-B37B-4D4F458BEBE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7F266EC-A696-4FCC-882E-BAFD234204A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4236E9E-1EF4-4F79-81E5-25FEE55FADF2}"/>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5" name="Marcador de pie de página 4">
            <a:extLst>
              <a:ext uri="{FF2B5EF4-FFF2-40B4-BE49-F238E27FC236}">
                <a16:creationId xmlns:a16="http://schemas.microsoft.com/office/drawing/2014/main" id="{47A6B213-86CD-4A3B-B27C-5FAF0F354C2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EC7B84E-4945-4D59-A4B6-99730640B7D1}"/>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384206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AEA72D-F845-49C6-95F2-526FE493997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604807B-C83A-4C49-89F1-B6D0A5099F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FC98275-17E2-4857-998D-D58E7731B28E}"/>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5" name="Marcador de pie de página 4">
            <a:extLst>
              <a:ext uri="{FF2B5EF4-FFF2-40B4-BE49-F238E27FC236}">
                <a16:creationId xmlns:a16="http://schemas.microsoft.com/office/drawing/2014/main" id="{287A1AE5-249E-4E48-A8CC-61D05DB9837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30B4B5-FFF0-4381-BA68-ABB30499E855}"/>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27904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06887-7460-409A-8583-56850E87810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D5AB6D-435B-469B-8702-0529CFFA3E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B5C0936-6E10-4AF8-9A15-B03AE35FCD43}"/>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5" name="Marcador de pie de página 4">
            <a:extLst>
              <a:ext uri="{FF2B5EF4-FFF2-40B4-BE49-F238E27FC236}">
                <a16:creationId xmlns:a16="http://schemas.microsoft.com/office/drawing/2014/main" id="{38551733-583D-4FE3-975C-2C0D17D2D4A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120A47F-F12E-4876-B578-5BE6277069DF}"/>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79710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623C2-46C6-4D69-AC7F-0E717F215C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0D1EDDF-D8A7-41AD-9BD2-E0F57742E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4436D5-4CCC-41EB-90FC-876035494890}"/>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5" name="Marcador de pie de página 4">
            <a:extLst>
              <a:ext uri="{FF2B5EF4-FFF2-40B4-BE49-F238E27FC236}">
                <a16:creationId xmlns:a16="http://schemas.microsoft.com/office/drawing/2014/main" id="{927E1FD7-4760-4852-9E4D-744A641AF38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7B1FAFB-E053-47C5-803B-596F94AC4AB0}"/>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355660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7535E-C5DA-4ACA-BE8F-063CA4E7A98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453CB76-392D-450D-AE9A-0E68DD3D834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FCC0F21F-5331-4222-A909-A374C2A65BA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C57C6FFE-31ED-4F1A-9F8D-F3DD6608AA0C}"/>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6" name="Marcador de pie de página 5">
            <a:extLst>
              <a:ext uri="{FF2B5EF4-FFF2-40B4-BE49-F238E27FC236}">
                <a16:creationId xmlns:a16="http://schemas.microsoft.com/office/drawing/2014/main" id="{6E17AF99-E288-4736-87F3-27346277E45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EDDABB-0994-470A-B6F9-70807C705065}"/>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148740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9EE2B3-E546-447E-91CD-4819124F36C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C235B11-EAF4-4642-92F1-2A1E9DF67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4F436A-9F6A-4C6D-93A0-0FA7881F297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23A9FFAB-1AEB-4399-BA6D-7A59E0894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26BCF2-C98E-4C45-A46F-7812BA10F88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5AA58F5-7A70-4E5E-8D3B-D5C3A6149433}"/>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8" name="Marcador de pie de página 7">
            <a:extLst>
              <a:ext uri="{FF2B5EF4-FFF2-40B4-BE49-F238E27FC236}">
                <a16:creationId xmlns:a16="http://schemas.microsoft.com/office/drawing/2014/main" id="{EF5D01DE-8D61-47E5-B31F-AEF0534D18F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CA690F3-E772-42AE-B998-AD79BA5CDC1E}"/>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54909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4C1D6-E74E-45E0-8FC3-DCE004B5353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A8167E4A-A55E-4B45-BDA9-34DE8AABA7B4}"/>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4" name="Marcador de pie de página 3">
            <a:extLst>
              <a:ext uri="{FF2B5EF4-FFF2-40B4-BE49-F238E27FC236}">
                <a16:creationId xmlns:a16="http://schemas.microsoft.com/office/drawing/2014/main" id="{909EF05A-B000-4440-9A59-D340BA96F9B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7C16CBD-B72E-4CD0-91DB-F8A287216807}"/>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301539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25BFE17-B33C-4971-8310-A069B0F7A64A}"/>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3" name="Marcador de pie de página 2">
            <a:extLst>
              <a:ext uri="{FF2B5EF4-FFF2-40B4-BE49-F238E27FC236}">
                <a16:creationId xmlns:a16="http://schemas.microsoft.com/office/drawing/2014/main" id="{CF7F3EF2-BBD2-4822-8967-69F2AAD2473C}"/>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DE2D02D-0493-406E-BBCA-3B7AD58B1912}"/>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143625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D41F9B-8D77-4B06-9F6A-C8144303AC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C651517-D76A-4100-A3F9-07719AAE1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8BA6312-D489-4CA5-BE68-A3B53A5AE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9F94881-A807-48D9-B39F-7C9759B16599}"/>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6" name="Marcador de pie de página 5">
            <a:extLst>
              <a:ext uri="{FF2B5EF4-FFF2-40B4-BE49-F238E27FC236}">
                <a16:creationId xmlns:a16="http://schemas.microsoft.com/office/drawing/2014/main" id="{65C683F5-5073-4EB6-BE40-548F8F9F6A5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64D3291-493F-482A-BD9E-9D4583729B37}"/>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38484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5B42DA-D380-4037-AAD8-2AE01F4F4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A67B665-D8A6-4AD9-923C-30257C8164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69B8B35-6190-484C-9A82-B11DC8D1B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733A3F-8EFF-4F6A-A1BA-9AB18E630125}"/>
              </a:ext>
            </a:extLst>
          </p:cNvPr>
          <p:cNvSpPr>
            <a:spLocks noGrp="1"/>
          </p:cNvSpPr>
          <p:nvPr>
            <p:ph type="dt" sz="half" idx="10"/>
          </p:nvPr>
        </p:nvSpPr>
        <p:spPr/>
        <p:txBody>
          <a:bodyPr/>
          <a:lstStyle/>
          <a:p>
            <a:fld id="{05324332-5517-4E1E-B608-3860AB95267F}" type="datetimeFigureOut">
              <a:rPr lang="es-CO" smtClean="0"/>
              <a:t>26/11/2024</a:t>
            </a:fld>
            <a:endParaRPr lang="es-CO"/>
          </a:p>
        </p:txBody>
      </p:sp>
      <p:sp>
        <p:nvSpPr>
          <p:cNvPr id="6" name="Marcador de pie de página 5">
            <a:extLst>
              <a:ext uri="{FF2B5EF4-FFF2-40B4-BE49-F238E27FC236}">
                <a16:creationId xmlns:a16="http://schemas.microsoft.com/office/drawing/2014/main" id="{2F286489-7A81-4315-A100-543B072F3AA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9512859-F53B-4168-8D13-D3D55A1A89E4}"/>
              </a:ext>
            </a:extLst>
          </p:cNvPr>
          <p:cNvSpPr>
            <a:spLocks noGrp="1"/>
          </p:cNvSpPr>
          <p:nvPr>
            <p:ph type="sldNum" sz="quarter" idx="12"/>
          </p:nvPr>
        </p:nvSpPr>
        <p:spPr/>
        <p:txBody>
          <a:bodyPr/>
          <a:lstStyle/>
          <a:p>
            <a:fld id="{BB58A0FB-864C-424E-A0E2-3A682AAB005A}" type="slidenum">
              <a:rPr lang="es-CO" smtClean="0"/>
              <a:t>‹Nº›</a:t>
            </a:fld>
            <a:endParaRPr lang="es-CO"/>
          </a:p>
        </p:txBody>
      </p:sp>
    </p:spTree>
    <p:extLst>
      <p:ext uri="{BB962C8B-B14F-4D97-AF65-F5344CB8AC3E}">
        <p14:creationId xmlns:p14="http://schemas.microsoft.com/office/powerpoint/2010/main" val="36970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A2D39EF-BFB7-4526-9C97-796D270D3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825AC9B-29FC-4510-9D58-F2131BD96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5F7E635-2B29-4CBA-9C21-5E1C4F1EE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24332-5517-4E1E-B608-3860AB95267F}" type="datetimeFigureOut">
              <a:rPr lang="es-CO" smtClean="0"/>
              <a:t>26/11/2024</a:t>
            </a:fld>
            <a:endParaRPr lang="es-CO"/>
          </a:p>
        </p:txBody>
      </p:sp>
      <p:sp>
        <p:nvSpPr>
          <p:cNvPr id="5" name="Marcador de pie de página 4">
            <a:extLst>
              <a:ext uri="{FF2B5EF4-FFF2-40B4-BE49-F238E27FC236}">
                <a16:creationId xmlns:a16="http://schemas.microsoft.com/office/drawing/2014/main" id="{F63D087A-0BC2-4700-A7C3-DEA97C83E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D276B1AC-22E5-49A7-928E-5614C2CCA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8A0FB-864C-424E-A0E2-3A682AAB005A}" type="slidenum">
              <a:rPr lang="es-CO" smtClean="0"/>
              <a:t>‹Nº›</a:t>
            </a:fld>
            <a:endParaRPr lang="es-CO"/>
          </a:p>
        </p:txBody>
      </p:sp>
    </p:spTree>
    <p:extLst>
      <p:ext uri="{BB962C8B-B14F-4D97-AF65-F5344CB8AC3E}">
        <p14:creationId xmlns:p14="http://schemas.microsoft.com/office/powerpoint/2010/main" val="138453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421472-E63C-3486-AD00-AF8F1982FF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77372"/>
          </a:xfrm>
          <a:prstGeom prst="rect">
            <a:avLst/>
          </a:prstGeom>
        </p:spPr>
      </p:pic>
      <p:pic>
        <p:nvPicPr>
          <p:cNvPr id="4" name="Imagen 3">
            <a:extLst>
              <a:ext uri="{FF2B5EF4-FFF2-40B4-BE49-F238E27FC236}">
                <a16:creationId xmlns:a16="http://schemas.microsoft.com/office/drawing/2014/main" id="{8E180743-1D88-39A0-14A3-DE61334E8F70}"/>
              </a:ext>
            </a:extLst>
          </p:cNvPr>
          <p:cNvPicPr>
            <a:picLocks noChangeAspect="1"/>
          </p:cNvPicPr>
          <p:nvPr/>
        </p:nvPicPr>
        <p:blipFill rotWithShape="1">
          <a:blip r:embed="rId3">
            <a:extLst>
              <a:ext uri="{28A0092B-C50C-407E-A947-70E740481C1C}">
                <a14:useLocalDpi xmlns:a14="http://schemas.microsoft.com/office/drawing/2010/main" val="0"/>
              </a:ext>
            </a:extLst>
          </a:blip>
          <a:srcRect l="14240" t="23862" r="7527" b="27695"/>
          <a:stretch/>
        </p:blipFill>
        <p:spPr>
          <a:xfrm>
            <a:off x="5145602" y="531676"/>
            <a:ext cx="6644201" cy="3395382"/>
          </a:xfrm>
          <a:prstGeom prst="rect">
            <a:avLst/>
          </a:prstGeom>
        </p:spPr>
      </p:pic>
      <p:pic>
        <p:nvPicPr>
          <p:cNvPr id="8" name="Imagen 7">
            <a:extLst>
              <a:ext uri="{FF2B5EF4-FFF2-40B4-BE49-F238E27FC236}">
                <a16:creationId xmlns:a16="http://schemas.microsoft.com/office/drawing/2014/main" id="{2FFA73B2-310C-3D34-736F-6F077BCEE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8741" y="0"/>
            <a:ext cx="2093259" cy="6982031"/>
          </a:xfrm>
          <a:prstGeom prst="rect">
            <a:avLst/>
          </a:prstGeom>
        </p:spPr>
      </p:pic>
      <p:sp>
        <p:nvSpPr>
          <p:cNvPr id="2" name="CuadroTexto 1">
            <a:extLst>
              <a:ext uri="{FF2B5EF4-FFF2-40B4-BE49-F238E27FC236}">
                <a16:creationId xmlns:a16="http://schemas.microsoft.com/office/drawing/2014/main" id="{7494561A-561F-4E38-BB50-4E3B047644F2}"/>
              </a:ext>
            </a:extLst>
          </p:cNvPr>
          <p:cNvSpPr txBox="1"/>
          <p:nvPr/>
        </p:nvSpPr>
        <p:spPr>
          <a:xfrm>
            <a:off x="3760590" y="4986716"/>
            <a:ext cx="7723163" cy="830997"/>
          </a:xfrm>
          <a:prstGeom prst="rect">
            <a:avLst/>
          </a:prstGeom>
          <a:noFill/>
        </p:spPr>
        <p:txBody>
          <a:bodyPr wrap="square" rtlCol="0">
            <a:spAutoFit/>
          </a:bodyPr>
          <a:lstStyle/>
          <a:p>
            <a:pPr algn="ctr"/>
            <a:r>
              <a:rPr lang="es-MX" sz="2400" dirty="0">
                <a:latin typeface="Arial Black" panose="020B0A04020102020204" pitchFamily="34" charset="0"/>
              </a:rPr>
              <a:t>ACCIONES DE SANEAMIENTO DE VERTIMIENTOS CUENCA RIO GUAITARA </a:t>
            </a:r>
            <a:endParaRPr lang="es-CO" sz="2400" dirty="0">
              <a:latin typeface="Arial Black" panose="020B0A04020102020204" pitchFamily="34" charset="0"/>
            </a:endParaRPr>
          </a:p>
        </p:txBody>
      </p:sp>
    </p:spTree>
    <p:extLst>
      <p:ext uri="{BB962C8B-B14F-4D97-AF65-F5344CB8AC3E}">
        <p14:creationId xmlns:p14="http://schemas.microsoft.com/office/powerpoint/2010/main" val="289172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7F0FC10-DBEB-4C32-B400-48B7757E80EA}"/>
              </a:ext>
            </a:extLst>
          </p:cNvPr>
          <p:cNvPicPr>
            <a:picLocks noChangeAspect="1"/>
          </p:cNvPicPr>
          <p:nvPr/>
        </p:nvPicPr>
        <p:blipFill rotWithShape="1">
          <a:blip r:embed="rId2"/>
          <a:srcRect t="9436"/>
          <a:stretch/>
        </p:blipFill>
        <p:spPr>
          <a:xfrm>
            <a:off x="-172684" y="182992"/>
            <a:ext cx="5989982" cy="6886024"/>
          </a:xfrm>
          <a:prstGeom prst="rect">
            <a:avLst/>
          </a:prstGeom>
        </p:spPr>
      </p:pic>
      <p:pic>
        <p:nvPicPr>
          <p:cNvPr id="9" name="Imagen 8">
            <a:extLst>
              <a:ext uri="{FF2B5EF4-FFF2-40B4-BE49-F238E27FC236}">
                <a16:creationId xmlns:a16="http://schemas.microsoft.com/office/drawing/2014/main" id="{36D50EE9-B27F-4807-B4FE-648D6549B252}"/>
              </a:ext>
            </a:extLst>
          </p:cNvPr>
          <p:cNvPicPr>
            <a:picLocks noChangeAspect="1"/>
          </p:cNvPicPr>
          <p:nvPr/>
        </p:nvPicPr>
        <p:blipFill rotWithShape="1">
          <a:blip r:embed="rId3"/>
          <a:srcRect l="27556" t="7507"/>
          <a:stretch/>
        </p:blipFill>
        <p:spPr>
          <a:xfrm>
            <a:off x="5614731" y="1801038"/>
            <a:ext cx="5989982" cy="5122853"/>
          </a:xfrm>
          <a:prstGeom prst="rect">
            <a:avLst/>
          </a:prstGeom>
        </p:spPr>
      </p:pic>
      <p:sp>
        <p:nvSpPr>
          <p:cNvPr id="10" name="Elipse 9">
            <a:extLst>
              <a:ext uri="{FF2B5EF4-FFF2-40B4-BE49-F238E27FC236}">
                <a16:creationId xmlns:a16="http://schemas.microsoft.com/office/drawing/2014/main" id="{7C9766E3-B845-4C55-8477-0FE423FBCA67}"/>
              </a:ext>
            </a:extLst>
          </p:cNvPr>
          <p:cNvSpPr/>
          <p:nvPr/>
        </p:nvSpPr>
        <p:spPr>
          <a:xfrm>
            <a:off x="4417255" y="2889542"/>
            <a:ext cx="1197476" cy="1472923"/>
          </a:xfrm>
          <a:prstGeom prst="ellipse">
            <a:avLst/>
          </a:prstGeom>
          <a:noFill/>
          <a:ln w="793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1" name="Título 10">
            <a:extLst>
              <a:ext uri="{FF2B5EF4-FFF2-40B4-BE49-F238E27FC236}">
                <a16:creationId xmlns:a16="http://schemas.microsoft.com/office/drawing/2014/main" id="{9D2D842E-0D78-44C2-A662-5AA7B816AF31}"/>
              </a:ext>
            </a:extLst>
          </p:cNvPr>
          <p:cNvSpPr>
            <a:spLocks noGrp="1"/>
          </p:cNvSpPr>
          <p:nvPr>
            <p:ph type="ctrTitle"/>
          </p:nvPr>
        </p:nvSpPr>
        <p:spPr>
          <a:xfrm>
            <a:off x="5920913" y="182992"/>
            <a:ext cx="6135099" cy="980179"/>
          </a:xfrm>
          <a:solidFill>
            <a:schemeClr val="accent2">
              <a:lumMod val="40000"/>
              <a:lumOff val="60000"/>
            </a:schemeClr>
          </a:solidFill>
        </p:spPr>
        <p:txBody>
          <a:bodyPr>
            <a:normAutofit/>
          </a:bodyPr>
          <a:lstStyle/>
          <a:p>
            <a:pPr algn="ctr"/>
            <a:r>
              <a:rPr lang="es-MX" sz="2800" b="1" dirty="0">
                <a:latin typeface="Aharoni" panose="02010803020104030203" pitchFamily="2" charset="-79"/>
                <a:cs typeface="Aharoni" panose="02010803020104030203" pitchFamily="2" charset="-79"/>
              </a:rPr>
              <a:t>MUNICIPIO DE PASTO Y CUENCA RIO BOBO -  RIO GUAITARA</a:t>
            </a:r>
            <a:endParaRPr lang="es-CO"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5848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39425-D1BD-4AB1-B5BC-BBFE15F6F4E0}"/>
              </a:ext>
            </a:extLst>
          </p:cNvPr>
          <p:cNvSpPr>
            <a:spLocks noGrp="1"/>
          </p:cNvSpPr>
          <p:nvPr>
            <p:ph type="title"/>
          </p:nvPr>
        </p:nvSpPr>
        <p:spPr>
          <a:xfrm>
            <a:off x="1676400" y="326908"/>
            <a:ext cx="10515600" cy="675883"/>
          </a:xfrm>
        </p:spPr>
        <p:txBody>
          <a:bodyPr>
            <a:normAutofit fontScale="90000"/>
          </a:bodyPr>
          <a:lstStyle/>
          <a:p>
            <a:pPr algn="ctr"/>
            <a:r>
              <a:rPr lang="es-MX" dirty="0"/>
              <a:t>PLAN DE DESARROLLO Y </a:t>
            </a:r>
            <a:r>
              <a:rPr lang="es-MX" dirty="0" err="1"/>
              <a:t>PTARs</a:t>
            </a:r>
            <a:endParaRPr lang="es-CO" dirty="0"/>
          </a:p>
        </p:txBody>
      </p:sp>
      <p:sp>
        <p:nvSpPr>
          <p:cNvPr id="3" name="Marcador de contenido 2">
            <a:extLst>
              <a:ext uri="{FF2B5EF4-FFF2-40B4-BE49-F238E27FC236}">
                <a16:creationId xmlns:a16="http://schemas.microsoft.com/office/drawing/2014/main" id="{C0029359-5594-4E11-A897-0CFC98337BD7}"/>
              </a:ext>
            </a:extLst>
          </p:cNvPr>
          <p:cNvSpPr>
            <a:spLocks noGrp="1"/>
          </p:cNvSpPr>
          <p:nvPr>
            <p:ph idx="1"/>
          </p:nvPr>
        </p:nvSpPr>
        <p:spPr>
          <a:xfrm>
            <a:off x="838201" y="1477108"/>
            <a:ext cx="3902612" cy="4699855"/>
          </a:xfrm>
        </p:spPr>
        <p:txBody>
          <a:bodyPr>
            <a:normAutofit/>
          </a:bodyPr>
          <a:lstStyle/>
          <a:p>
            <a:pPr algn="just"/>
            <a:r>
              <a:rPr lang="es-MX" sz="2000" dirty="0"/>
              <a:t>En la cuenca del rio Güaitara, el corregimiento de Santa Bárbara está incluido como centro poblado que hace sus vertimientos al rio Bobo el cual aporta sus aguas al cauce del rio Güaitara.</a:t>
            </a:r>
          </a:p>
          <a:p>
            <a:endParaRPr lang="es-MX" sz="2000" dirty="0"/>
          </a:p>
          <a:p>
            <a:pPr algn="just"/>
            <a:r>
              <a:rPr lang="es-MX" sz="2000" dirty="0"/>
              <a:t>Este corregimiento si cuenta con </a:t>
            </a:r>
            <a:r>
              <a:rPr lang="es-MX" sz="2000" dirty="0" err="1"/>
              <a:t>PTARs</a:t>
            </a:r>
            <a:r>
              <a:rPr lang="es-MX" sz="2000" dirty="0"/>
              <a:t>, las cuales requieren mantenimiento y posible adecuación.</a:t>
            </a:r>
            <a:endParaRPr lang="es-CO" sz="2000" dirty="0"/>
          </a:p>
        </p:txBody>
      </p:sp>
      <p:pic>
        <p:nvPicPr>
          <p:cNvPr id="5" name="Imagen 4">
            <a:extLst>
              <a:ext uri="{FF2B5EF4-FFF2-40B4-BE49-F238E27FC236}">
                <a16:creationId xmlns:a16="http://schemas.microsoft.com/office/drawing/2014/main" id="{AE2C224A-05DD-4E7B-8E8A-7C9235C0C79E}"/>
              </a:ext>
            </a:extLst>
          </p:cNvPr>
          <p:cNvPicPr>
            <a:picLocks noChangeAspect="1"/>
          </p:cNvPicPr>
          <p:nvPr/>
        </p:nvPicPr>
        <p:blipFill>
          <a:blip r:embed="rId2"/>
          <a:stretch>
            <a:fillRect/>
          </a:stretch>
        </p:blipFill>
        <p:spPr>
          <a:xfrm>
            <a:off x="6096000" y="1763663"/>
            <a:ext cx="3962400" cy="3811782"/>
          </a:xfrm>
          <a:prstGeom prst="rect">
            <a:avLst/>
          </a:prstGeom>
        </p:spPr>
      </p:pic>
      <p:sp>
        <p:nvSpPr>
          <p:cNvPr id="6" name="CuadroTexto 5">
            <a:extLst>
              <a:ext uri="{FF2B5EF4-FFF2-40B4-BE49-F238E27FC236}">
                <a16:creationId xmlns:a16="http://schemas.microsoft.com/office/drawing/2014/main" id="{66BF9242-7D90-4C31-8019-DC747EF4780D}"/>
              </a:ext>
            </a:extLst>
          </p:cNvPr>
          <p:cNvSpPr txBox="1"/>
          <p:nvPr/>
        </p:nvSpPr>
        <p:spPr>
          <a:xfrm>
            <a:off x="6018627" y="5575445"/>
            <a:ext cx="4039773" cy="523220"/>
          </a:xfrm>
          <a:prstGeom prst="rect">
            <a:avLst/>
          </a:prstGeom>
          <a:noFill/>
        </p:spPr>
        <p:txBody>
          <a:bodyPr wrap="square" rtlCol="0">
            <a:spAutoFit/>
          </a:bodyPr>
          <a:lstStyle/>
          <a:p>
            <a:pPr algn="ctr"/>
            <a:r>
              <a:rPr lang="es-MX" sz="1400" b="1" dirty="0"/>
              <a:t>Tratamiento de aguas residuales corregimiento Santa Bárbara-Pasto</a:t>
            </a:r>
            <a:endParaRPr lang="es-CO" sz="1400" b="1" dirty="0"/>
          </a:p>
        </p:txBody>
      </p:sp>
      <p:pic>
        <p:nvPicPr>
          <p:cNvPr id="7" name="Imagen 6">
            <a:extLst>
              <a:ext uri="{FF2B5EF4-FFF2-40B4-BE49-F238E27FC236}">
                <a16:creationId xmlns:a16="http://schemas.microsoft.com/office/drawing/2014/main" id="{DC79E45C-37E2-4EC0-A402-FC9F639AA3CF}"/>
              </a:ext>
            </a:extLst>
          </p:cNvPr>
          <p:cNvPicPr>
            <a:picLocks noChangeAspect="1"/>
          </p:cNvPicPr>
          <p:nvPr/>
        </p:nvPicPr>
        <p:blipFill rotWithShape="1">
          <a:blip r:embed="rId3">
            <a:extLst>
              <a:ext uri="{28A0092B-C50C-407E-A947-70E740481C1C}">
                <a14:useLocalDpi xmlns:a14="http://schemas.microsoft.com/office/drawing/2010/main" val="0"/>
              </a:ext>
            </a:extLst>
          </a:blip>
          <a:srcRect l="14240" t="23862" r="7527" b="27695"/>
          <a:stretch/>
        </p:blipFill>
        <p:spPr>
          <a:xfrm>
            <a:off x="0" y="-63305"/>
            <a:ext cx="2480603" cy="1267661"/>
          </a:xfrm>
          <a:prstGeom prst="rect">
            <a:avLst/>
          </a:prstGeom>
        </p:spPr>
      </p:pic>
    </p:spTree>
    <p:extLst>
      <p:ext uri="{BB962C8B-B14F-4D97-AF65-F5344CB8AC3E}">
        <p14:creationId xmlns:p14="http://schemas.microsoft.com/office/powerpoint/2010/main" val="26939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39425-D1BD-4AB1-B5BC-BBFE15F6F4E0}"/>
              </a:ext>
            </a:extLst>
          </p:cNvPr>
          <p:cNvSpPr>
            <a:spLocks noGrp="1"/>
          </p:cNvSpPr>
          <p:nvPr>
            <p:ph type="title"/>
          </p:nvPr>
        </p:nvSpPr>
        <p:spPr>
          <a:xfrm>
            <a:off x="838200" y="365126"/>
            <a:ext cx="10515600" cy="675883"/>
          </a:xfrm>
        </p:spPr>
        <p:txBody>
          <a:bodyPr>
            <a:normAutofit fontScale="90000"/>
          </a:bodyPr>
          <a:lstStyle/>
          <a:p>
            <a:pPr algn="ctr"/>
            <a:r>
              <a:rPr lang="es-MX" dirty="0"/>
              <a:t>PASTO  - PSMV SANTA BARBARA</a:t>
            </a:r>
            <a:endParaRPr lang="es-CO" dirty="0"/>
          </a:p>
        </p:txBody>
      </p:sp>
      <p:sp>
        <p:nvSpPr>
          <p:cNvPr id="3" name="Marcador de contenido 2">
            <a:extLst>
              <a:ext uri="{FF2B5EF4-FFF2-40B4-BE49-F238E27FC236}">
                <a16:creationId xmlns:a16="http://schemas.microsoft.com/office/drawing/2014/main" id="{C0029359-5594-4E11-A897-0CFC98337BD7}"/>
              </a:ext>
            </a:extLst>
          </p:cNvPr>
          <p:cNvSpPr>
            <a:spLocks noGrp="1"/>
          </p:cNvSpPr>
          <p:nvPr>
            <p:ph idx="1"/>
          </p:nvPr>
        </p:nvSpPr>
        <p:spPr>
          <a:xfrm>
            <a:off x="838201" y="1477108"/>
            <a:ext cx="3902612" cy="4699855"/>
          </a:xfrm>
        </p:spPr>
        <p:txBody>
          <a:bodyPr>
            <a:normAutofit/>
          </a:bodyPr>
          <a:lstStyle/>
          <a:p>
            <a:pPr algn="just"/>
            <a:r>
              <a:rPr lang="es-MX" sz="2000" dirty="0"/>
              <a:t>La secretaría de Gestión Ambiental priorizó el PSMV d Santa Barbara, el cual se encuentra en proceso e contratación. </a:t>
            </a:r>
          </a:p>
          <a:p>
            <a:endParaRPr lang="es-MX" sz="2000" dirty="0"/>
          </a:p>
          <a:p>
            <a:endParaRPr lang="es-MX" sz="2000" dirty="0"/>
          </a:p>
          <a:p>
            <a:pPr algn="just"/>
            <a:r>
              <a:rPr lang="es-MX" sz="2000" dirty="0"/>
              <a:t>El PSMV de Santa Bárbara, aportara los lineamientos sobre saneamiento de Vertimientos a la comunidad organizada que opera la red de alcantarillado.</a:t>
            </a:r>
            <a:endParaRPr lang="es-CO" sz="2000" dirty="0"/>
          </a:p>
        </p:txBody>
      </p:sp>
      <p:sp>
        <p:nvSpPr>
          <p:cNvPr id="6" name="CuadroTexto 5">
            <a:extLst>
              <a:ext uri="{FF2B5EF4-FFF2-40B4-BE49-F238E27FC236}">
                <a16:creationId xmlns:a16="http://schemas.microsoft.com/office/drawing/2014/main" id="{66BF9242-7D90-4C31-8019-DC747EF4780D}"/>
              </a:ext>
            </a:extLst>
          </p:cNvPr>
          <p:cNvSpPr txBox="1"/>
          <p:nvPr/>
        </p:nvSpPr>
        <p:spPr>
          <a:xfrm>
            <a:off x="4943945" y="5280023"/>
            <a:ext cx="6085874" cy="584775"/>
          </a:xfrm>
          <a:prstGeom prst="rect">
            <a:avLst/>
          </a:prstGeom>
          <a:noFill/>
        </p:spPr>
        <p:txBody>
          <a:bodyPr wrap="square" rtlCol="0">
            <a:spAutoFit/>
          </a:bodyPr>
          <a:lstStyle/>
          <a:p>
            <a:pPr algn="ctr"/>
            <a:r>
              <a:rPr lang="es-MX" sz="1600" b="1" dirty="0"/>
              <a:t>PSMV Corregimiento de Santa Bárbara priorizado y en proceso de contratación</a:t>
            </a:r>
            <a:r>
              <a:rPr lang="es-MX" sz="1400" b="1" dirty="0"/>
              <a:t>.</a:t>
            </a:r>
            <a:endParaRPr lang="es-CO" sz="1400" b="1" dirty="0"/>
          </a:p>
        </p:txBody>
      </p:sp>
      <p:pic>
        <p:nvPicPr>
          <p:cNvPr id="4" name="Imagen 3">
            <a:extLst>
              <a:ext uri="{FF2B5EF4-FFF2-40B4-BE49-F238E27FC236}">
                <a16:creationId xmlns:a16="http://schemas.microsoft.com/office/drawing/2014/main" id="{CD11865D-0103-4F2C-B99F-F20BB5025D0A}"/>
              </a:ext>
            </a:extLst>
          </p:cNvPr>
          <p:cNvPicPr>
            <a:picLocks noChangeAspect="1"/>
          </p:cNvPicPr>
          <p:nvPr/>
        </p:nvPicPr>
        <p:blipFill rotWithShape="1">
          <a:blip r:embed="rId2"/>
          <a:srcRect l="9605" r="7398"/>
          <a:stretch/>
        </p:blipFill>
        <p:spPr>
          <a:xfrm>
            <a:off x="5094000" y="1846701"/>
            <a:ext cx="7098000" cy="2917141"/>
          </a:xfrm>
          <a:prstGeom prst="rect">
            <a:avLst/>
          </a:prstGeom>
        </p:spPr>
      </p:pic>
      <p:pic>
        <p:nvPicPr>
          <p:cNvPr id="8" name="Imagen 7">
            <a:extLst>
              <a:ext uri="{FF2B5EF4-FFF2-40B4-BE49-F238E27FC236}">
                <a16:creationId xmlns:a16="http://schemas.microsoft.com/office/drawing/2014/main" id="{BBF59135-DF16-43EA-AEF1-CA3D8F5F1889}"/>
              </a:ext>
            </a:extLst>
          </p:cNvPr>
          <p:cNvPicPr>
            <a:picLocks noChangeAspect="1"/>
          </p:cNvPicPr>
          <p:nvPr/>
        </p:nvPicPr>
        <p:blipFill rotWithShape="1">
          <a:blip r:embed="rId3">
            <a:extLst>
              <a:ext uri="{28A0092B-C50C-407E-A947-70E740481C1C}">
                <a14:useLocalDpi xmlns:a14="http://schemas.microsoft.com/office/drawing/2010/main" val="0"/>
              </a:ext>
            </a:extLst>
          </a:blip>
          <a:srcRect l="14240" t="23862" r="7527" b="27695"/>
          <a:stretch/>
        </p:blipFill>
        <p:spPr>
          <a:xfrm>
            <a:off x="-115713" y="-88998"/>
            <a:ext cx="3013660" cy="1540069"/>
          </a:xfrm>
          <a:prstGeom prst="rect">
            <a:avLst/>
          </a:prstGeom>
        </p:spPr>
      </p:pic>
    </p:spTree>
    <p:extLst>
      <p:ext uri="{BB962C8B-B14F-4D97-AF65-F5344CB8AC3E}">
        <p14:creationId xmlns:p14="http://schemas.microsoft.com/office/powerpoint/2010/main" val="5545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39425-D1BD-4AB1-B5BC-BBFE15F6F4E0}"/>
              </a:ext>
            </a:extLst>
          </p:cNvPr>
          <p:cNvSpPr>
            <a:spLocks noGrp="1"/>
          </p:cNvSpPr>
          <p:nvPr>
            <p:ph type="title"/>
          </p:nvPr>
        </p:nvSpPr>
        <p:spPr>
          <a:xfrm>
            <a:off x="838200" y="365126"/>
            <a:ext cx="10515600" cy="675883"/>
          </a:xfrm>
        </p:spPr>
        <p:txBody>
          <a:bodyPr>
            <a:normAutofit fontScale="90000"/>
          </a:bodyPr>
          <a:lstStyle/>
          <a:p>
            <a:pPr algn="ctr"/>
            <a:r>
              <a:rPr lang="es-MX" dirty="0"/>
              <a:t>RECURSOS DE TASA RETRIBUTIVA</a:t>
            </a:r>
            <a:endParaRPr lang="es-CO" dirty="0"/>
          </a:p>
        </p:txBody>
      </p:sp>
      <p:sp>
        <p:nvSpPr>
          <p:cNvPr id="3" name="Marcador de contenido 2">
            <a:extLst>
              <a:ext uri="{FF2B5EF4-FFF2-40B4-BE49-F238E27FC236}">
                <a16:creationId xmlns:a16="http://schemas.microsoft.com/office/drawing/2014/main" id="{C0029359-5594-4E11-A897-0CFC98337BD7}"/>
              </a:ext>
            </a:extLst>
          </p:cNvPr>
          <p:cNvSpPr>
            <a:spLocks noGrp="1"/>
          </p:cNvSpPr>
          <p:nvPr>
            <p:ph idx="1"/>
          </p:nvPr>
        </p:nvSpPr>
        <p:spPr>
          <a:xfrm>
            <a:off x="838201" y="1477108"/>
            <a:ext cx="3902612" cy="4699855"/>
          </a:xfrm>
        </p:spPr>
        <p:txBody>
          <a:bodyPr>
            <a:normAutofit fontScale="92500" lnSpcReduction="20000"/>
          </a:bodyPr>
          <a:lstStyle/>
          <a:p>
            <a:pPr algn="just"/>
            <a:r>
              <a:rPr lang="es-MX" sz="2000" dirty="0"/>
              <a:t>La secretaría de Gestión Ambiental ha solicitado a CORPONARIÑO que reinvierta los recursos de Tasa Retributiva que ha  pagado EMPOPASTO ESP, el municipio y sector productivo   durante 21 años y que se estiman en 25.000 millones, sin que se haya retribuido este pago en inversiones de descontaminación </a:t>
            </a:r>
            <a:r>
              <a:rPr lang="es-MX" sz="2000" dirty="0" err="1"/>
              <a:t>PTARs</a:t>
            </a:r>
            <a:r>
              <a:rPr lang="es-MX" sz="2000" dirty="0"/>
              <a:t>  en el municipio.</a:t>
            </a:r>
          </a:p>
          <a:p>
            <a:pPr algn="just"/>
            <a:endParaRPr lang="es-MX" sz="2000" dirty="0"/>
          </a:p>
          <a:p>
            <a:pPr algn="just"/>
            <a:r>
              <a:rPr lang="es-MX" sz="2000" dirty="0"/>
              <a:t>Se ha solicitado la reinversión de los recursos de Tasa Retributiva para descontaminar el tramo aguas arriba de la bocatoma centenario ( Rio Pasto). </a:t>
            </a:r>
            <a:r>
              <a:rPr lang="es-MX" sz="2000" dirty="0" err="1"/>
              <a:t>PTARs</a:t>
            </a:r>
            <a:r>
              <a:rPr lang="es-MX" sz="2000" dirty="0"/>
              <a:t> La Laguna, San Fernando, Dolores y para optimizar la PTAR Santa Bárbara.</a:t>
            </a:r>
          </a:p>
          <a:p>
            <a:endParaRPr lang="es-MX" sz="2000" dirty="0"/>
          </a:p>
          <a:p>
            <a:endParaRPr lang="es-MX" sz="2000" dirty="0"/>
          </a:p>
        </p:txBody>
      </p:sp>
      <p:sp>
        <p:nvSpPr>
          <p:cNvPr id="6" name="CuadroTexto 5">
            <a:extLst>
              <a:ext uri="{FF2B5EF4-FFF2-40B4-BE49-F238E27FC236}">
                <a16:creationId xmlns:a16="http://schemas.microsoft.com/office/drawing/2014/main" id="{66BF9242-7D90-4C31-8019-DC747EF4780D}"/>
              </a:ext>
            </a:extLst>
          </p:cNvPr>
          <p:cNvSpPr txBox="1"/>
          <p:nvPr/>
        </p:nvSpPr>
        <p:spPr>
          <a:xfrm>
            <a:off x="4986148" y="4689180"/>
            <a:ext cx="6085874" cy="523220"/>
          </a:xfrm>
          <a:prstGeom prst="rect">
            <a:avLst/>
          </a:prstGeom>
          <a:noFill/>
        </p:spPr>
        <p:txBody>
          <a:bodyPr wrap="square" rtlCol="0">
            <a:spAutoFit/>
          </a:bodyPr>
          <a:lstStyle/>
          <a:p>
            <a:pPr algn="ctr"/>
            <a:r>
              <a:rPr lang="es-MX" sz="1400" b="1" dirty="0"/>
              <a:t>Recursos de Tasa Retributiva para apoyar proyectos de descontaminación en municipio de Pasto</a:t>
            </a:r>
            <a:endParaRPr lang="es-CO" sz="1400" b="1" dirty="0"/>
          </a:p>
        </p:txBody>
      </p:sp>
      <p:pic>
        <p:nvPicPr>
          <p:cNvPr id="5" name="Imagen 4">
            <a:extLst>
              <a:ext uri="{FF2B5EF4-FFF2-40B4-BE49-F238E27FC236}">
                <a16:creationId xmlns:a16="http://schemas.microsoft.com/office/drawing/2014/main" id="{0CC4B7E6-8F5B-4F50-964B-07F7454F2202}"/>
              </a:ext>
            </a:extLst>
          </p:cNvPr>
          <p:cNvPicPr>
            <a:picLocks noChangeAspect="1"/>
          </p:cNvPicPr>
          <p:nvPr/>
        </p:nvPicPr>
        <p:blipFill>
          <a:blip r:embed="rId2"/>
          <a:stretch>
            <a:fillRect/>
          </a:stretch>
        </p:blipFill>
        <p:spPr>
          <a:xfrm>
            <a:off x="5653526" y="1329029"/>
            <a:ext cx="4953513" cy="3213569"/>
          </a:xfrm>
          <a:prstGeom prst="rect">
            <a:avLst/>
          </a:prstGeom>
        </p:spPr>
      </p:pic>
      <p:pic>
        <p:nvPicPr>
          <p:cNvPr id="7" name="Imagen 6">
            <a:extLst>
              <a:ext uri="{FF2B5EF4-FFF2-40B4-BE49-F238E27FC236}">
                <a16:creationId xmlns:a16="http://schemas.microsoft.com/office/drawing/2014/main" id="{10762AFD-79DB-4772-B7A4-5B57AEE1DB3B}"/>
              </a:ext>
            </a:extLst>
          </p:cNvPr>
          <p:cNvPicPr>
            <a:picLocks noChangeAspect="1"/>
          </p:cNvPicPr>
          <p:nvPr/>
        </p:nvPicPr>
        <p:blipFill rotWithShape="1">
          <a:blip r:embed="rId3">
            <a:extLst>
              <a:ext uri="{28A0092B-C50C-407E-A947-70E740481C1C}">
                <a14:useLocalDpi xmlns:a14="http://schemas.microsoft.com/office/drawing/2010/main" val="0"/>
              </a:ext>
            </a:extLst>
          </a:blip>
          <a:srcRect l="14240" t="23862" r="7527" b="27695"/>
          <a:stretch/>
        </p:blipFill>
        <p:spPr>
          <a:xfrm>
            <a:off x="0" y="-7402"/>
            <a:ext cx="2439699" cy="1246758"/>
          </a:xfrm>
          <a:prstGeom prst="rect">
            <a:avLst/>
          </a:prstGeom>
        </p:spPr>
      </p:pic>
    </p:spTree>
    <p:extLst>
      <p:ext uri="{BB962C8B-B14F-4D97-AF65-F5344CB8AC3E}">
        <p14:creationId xmlns:p14="http://schemas.microsoft.com/office/powerpoint/2010/main" val="345809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39425-D1BD-4AB1-B5BC-BBFE15F6F4E0}"/>
              </a:ext>
            </a:extLst>
          </p:cNvPr>
          <p:cNvSpPr>
            <a:spLocks noGrp="1"/>
          </p:cNvSpPr>
          <p:nvPr>
            <p:ph type="title"/>
          </p:nvPr>
        </p:nvSpPr>
        <p:spPr>
          <a:xfrm>
            <a:off x="838200" y="365126"/>
            <a:ext cx="10515600" cy="675883"/>
          </a:xfrm>
        </p:spPr>
        <p:txBody>
          <a:bodyPr>
            <a:normAutofit fontScale="90000"/>
          </a:bodyPr>
          <a:lstStyle/>
          <a:p>
            <a:pPr algn="ctr"/>
            <a:r>
              <a:rPr lang="es-MX" dirty="0"/>
              <a:t>ESTADO DE CALIDAD RIO BOBO</a:t>
            </a:r>
            <a:endParaRPr lang="es-CO" dirty="0"/>
          </a:p>
        </p:txBody>
      </p:sp>
      <p:sp>
        <p:nvSpPr>
          <p:cNvPr id="3" name="Marcador de contenido 2">
            <a:extLst>
              <a:ext uri="{FF2B5EF4-FFF2-40B4-BE49-F238E27FC236}">
                <a16:creationId xmlns:a16="http://schemas.microsoft.com/office/drawing/2014/main" id="{C0029359-5594-4E11-A897-0CFC98337BD7}"/>
              </a:ext>
            </a:extLst>
          </p:cNvPr>
          <p:cNvSpPr>
            <a:spLocks noGrp="1"/>
          </p:cNvSpPr>
          <p:nvPr>
            <p:ph idx="1"/>
          </p:nvPr>
        </p:nvSpPr>
        <p:spPr>
          <a:xfrm>
            <a:off x="0" y="1477108"/>
            <a:ext cx="4740813" cy="3727938"/>
          </a:xfrm>
        </p:spPr>
        <p:txBody>
          <a:bodyPr>
            <a:noAutofit/>
          </a:bodyPr>
          <a:lstStyle/>
          <a:p>
            <a:pPr algn="just"/>
            <a:r>
              <a:rPr lang="es-MX" dirty="0"/>
              <a:t>Los resultados de modelo de calidad indicaron que el rio Bobo, tiene una capacidad de autodepuración natural y que los vertimientos logran asimilarse, es decir es un rio de montaña con características de excelente resiliencia </a:t>
            </a:r>
          </a:p>
          <a:p>
            <a:pPr algn="just"/>
            <a:endParaRPr lang="es-MX" dirty="0"/>
          </a:p>
          <a:p>
            <a:endParaRPr lang="es-MX" dirty="0"/>
          </a:p>
          <a:p>
            <a:endParaRPr lang="es-MX" dirty="0"/>
          </a:p>
        </p:txBody>
      </p:sp>
      <p:sp>
        <p:nvSpPr>
          <p:cNvPr id="6" name="CuadroTexto 5">
            <a:extLst>
              <a:ext uri="{FF2B5EF4-FFF2-40B4-BE49-F238E27FC236}">
                <a16:creationId xmlns:a16="http://schemas.microsoft.com/office/drawing/2014/main" id="{66BF9242-7D90-4C31-8019-DC747EF4780D}"/>
              </a:ext>
            </a:extLst>
          </p:cNvPr>
          <p:cNvSpPr txBox="1"/>
          <p:nvPr/>
        </p:nvSpPr>
        <p:spPr>
          <a:xfrm>
            <a:off x="4986148" y="4689180"/>
            <a:ext cx="6085874" cy="307777"/>
          </a:xfrm>
          <a:prstGeom prst="rect">
            <a:avLst/>
          </a:prstGeom>
          <a:noFill/>
        </p:spPr>
        <p:txBody>
          <a:bodyPr wrap="square" rtlCol="0">
            <a:spAutoFit/>
          </a:bodyPr>
          <a:lstStyle/>
          <a:p>
            <a:pPr algn="ctr"/>
            <a:endParaRPr lang="es-CO" sz="1400" b="1" dirty="0"/>
          </a:p>
        </p:txBody>
      </p:sp>
      <p:pic>
        <p:nvPicPr>
          <p:cNvPr id="7" name="Imagen 6">
            <a:extLst>
              <a:ext uri="{FF2B5EF4-FFF2-40B4-BE49-F238E27FC236}">
                <a16:creationId xmlns:a16="http://schemas.microsoft.com/office/drawing/2014/main" id="{10762AFD-79DB-4772-B7A4-5B57AEE1DB3B}"/>
              </a:ext>
            </a:extLst>
          </p:cNvPr>
          <p:cNvPicPr>
            <a:picLocks noChangeAspect="1"/>
          </p:cNvPicPr>
          <p:nvPr/>
        </p:nvPicPr>
        <p:blipFill rotWithShape="1">
          <a:blip r:embed="rId2">
            <a:extLst>
              <a:ext uri="{28A0092B-C50C-407E-A947-70E740481C1C}">
                <a14:useLocalDpi xmlns:a14="http://schemas.microsoft.com/office/drawing/2010/main" val="0"/>
              </a:ext>
            </a:extLst>
          </a:blip>
          <a:srcRect l="14240" t="23862" r="7527" b="27695"/>
          <a:stretch/>
        </p:blipFill>
        <p:spPr>
          <a:xfrm>
            <a:off x="0" y="-7402"/>
            <a:ext cx="2439699" cy="1246758"/>
          </a:xfrm>
          <a:prstGeom prst="rect">
            <a:avLst/>
          </a:prstGeom>
        </p:spPr>
      </p:pic>
      <p:sp>
        <p:nvSpPr>
          <p:cNvPr id="8" name="CuadroTexto 7">
            <a:extLst>
              <a:ext uri="{FF2B5EF4-FFF2-40B4-BE49-F238E27FC236}">
                <a16:creationId xmlns:a16="http://schemas.microsoft.com/office/drawing/2014/main" id="{6E580469-0E74-4AA6-91BC-3E83B8004E89}"/>
              </a:ext>
            </a:extLst>
          </p:cNvPr>
          <p:cNvSpPr txBox="1"/>
          <p:nvPr/>
        </p:nvSpPr>
        <p:spPr>
          <a:xfrm>
            <a:off x="5433595" y="6023637"/>
            <a:ext cx="6085874" cy="307777"/>
          </a:xfrm>
          <a:prstGeom prst="rect">
            <a:avLst/>
          </a:prstGeom>
          <a:noFill/>
        </p:spPr>
        <p:txBody>
          <a:bodyPr wrap="square" rtlCol="0">
            <a:spAutoFit/>
          </a:bodyPr>
          <a:lstStyle/>
          <a:p>
            <a:pPr algn="ctr"/>
            <a:r>
              <a:rPr lang="es-MX" sz="1400" b="1" dirty="0"/>
              <a:t>Modelo de calidad Rio Bobo</a:t>
            </a:r>
            <a:endParaRPr lang="es-CO" sz="1400" b="1" dirty="0"/>
          </a:p>
        </p:txBody>
      </p:sp>
      <p:pic>
        <p:nvPicPr>
          <p:cNvPr id="9" name="Imagen 8">
            <a:extLst>
              <a:ext uri="{FF2B5EF4-FFF2-40B4-BE49-F238E27FC236}">
                <a16:creationId xmlns:a16="http://schemas.microsoft.com/office/drawing/2014/main" id="{E85AF2B9-F147-4389-80CF-D6391844B7D8}"/>
              </a:ext>
            </a:extLst>
          </p:cNvPr>
          <p:cNvPicPr>
            <a:picLocks noChangeAspect="1"/>
          </p:cNvPicPr>
          <p:nvPr/>
        </p:nvPicPr>
        <p:blipFill rotWithShape="1">
          <a:blip r:embed="rId3"/>
          <a:srcRect l="3134" r="4831"/>
          <a:stretch/>
        </p:blipFill>
        <p:spPr>
          <a:xfrm>
            <a:off x="4873606" y="1413537"/>
            <a:ext cx="7205853" cy="4610100"/>
          </a:xfrm>
          <a:prstGeom prst="rect">
            <a:avLst/>
          </a:prstGeom>
        </p:spPr>
      </p:pic>
    </p:spTree>
    <p:extLst>
      <p:ext uri="{BB962C8B-B14F-4D97-AF65-F5344CB8AC3E}">
        <p14:creationId xmlns:p14="http://schemas.microsoft.com/office/powerpoint/2010/main" val="28222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39425-D1BD-4AB1-B5BC-BBFE15F6F4E0}"/>
              </a:ext>
            </a:extLst>
          </p:cNvPr>
          <p:cNvSpPr>
            <a:spLocks noGrp="1"/>
          </p:cNvSpPr>
          <p:nvPr>
            <p:ph type="title"/>
          </p:nvPr>
        </p:nvSpPr>
        <p:spPr>
          <a:xfrm>
            <a:off x="838200" y="365126"/>
            <a:ext cx="10515600" cy="675883"/>
          </a:xfrm>
        </p:spPr>
        <p:txBody>
          <a:bodyPr>
            <a:normAutofit fontScale="90000"/>
          </a:bodyPr>
          <a:lstStyle/>
          <a:p>
            <a:pPr algn="ctr"/>
            <a:r>
              <a:rPr lang="es-MX" dirty="0"/>
              <a:t>ESTADO DE CALIDAD RIO GUAITARA</a:t>
            </a:r>
            <a:endParaRPr lang="es-CO" dirty="0"/>
          </a:p>
        </p:txBody>
      </p:sp>
      <p:sp>
        <p:nvSpPr>
          <p:cNvPr id="3" name="Marcador de contenido 2">
            <a:extLst>
              <a:ext uri="{FF2B5EF4-FFF2-40B4-BE49-F238E27FC236}">
                <a16:creationId xmlns:a16="http://schemas.microsoft.com/office/drawing/2014/main" id="{C0029359-5594-4E11-A897-0CFC98337BD7}"/>
              </a:ext>
            </a:extLst>
          </p:cNvPr>
          <p:cNvSpPr>
            <a:spLocks noGrp="1"/>
          </p:cNvSpPr>
          <p:nvPr>
            <p:ph idx="1"/>
          </p:nvPr>
        </p:nvSpPr>
        <p:spPr>
          <a:xfrm>
            <a:off x="0" y="1199472"/>
            <a:ext cx="4740813" cy="5293401"/>
          </a:xfrm>
        </p:spPr>
        <p:txBody>
          <a:bodyPr>
            <a:noAutofit/>
          </a:bodyPr>
          <a:lstStyle/>
          <a:p>
            <a:pPr algn="just"/>
            <a:r>
              <a:rPr lang="es-MX" sz="2400" dirty="0"/>
              <a:t>Los resultados de modelo de calidad indicaron que el rio </a:t>
            </a:r>
            <a:r>
              <a:rPr lang="es-MX" sz="2400" dirty="0" err="1"/>
              <a:t>Guaitara</a:t>
            </a:r>
            <a:r>
              <a:rPr lang="es-MX" sz="2400" dirty="0"/>
              <a:t>, tiene una capacidad de autodepuración natural y que los vertimientos logran asimilarse, es decir es un rio de montaña con características de excelente resiliencia.</a:t>
            </a:r>
          </a:p>
          <a:p>
            <a:pPr algn="just"/>
            <a:endParaRPr lang="es-MX" sz="2400" dirty="0"/>
          </a:p>
          <a:p>
            <a:pPr algn="just"/>
            <a:r>
              <a:rPr lang="es-MX" sz="2400" dirty="0"/>
              <a:t>Las inversiones en </a:t>
            </a:r>
            <a:r>
              <a:rPr lang="es-MX" sz="2400" dirty="0" err="1"/>
              <a:t>PTARs</a:t>
            </a:r>
            <a:r>
              <a:rPr lang="es-MX" sz="2400" dirty="0"/>
              <a:t> deben realizarse solo  de manera focal en puntos donde existen afluentes afectados de acuerdo a la disponibilidad de recursos de las entidades. </a:t>
            </a:r>
          </a:p>
          <a:p>
            <a:pPr algn="just"/>
            <a:endParaRPr lang="es-MX" dirty="0"/>
          </a:p>
          <a:p>
            <a:endParaRPr lang="es-MX" dirty="0"/>
          </a:p>
          <a:p>
            <a:endParaRPr lang="es-MX" dirty="0"/>
          </a:p>
        </p:txBody>
      </p:sp>
      <p:sp>
        <p:nvSpPr>
          <p:cNvPr id="6" name="CuadroTexto 5">
            <a:extLst>
              <a:ext uri="{FF2B5EF4-FFF2-40B4-BE49-F238E27FC236}">
                <a16:creationId xmlns:a16="http://schemas.microsoft.com/office/drawing/2014/main" id="{66BF9242-7D90-4C31-8019-DC747EF4780D}"/>
              </a:ext>
            </a:extLst>
          </p:cNvPr>
          <p:cNvSpPr txBox="1"/>
          <p:nvPr/>
        </p:nvSpPr>
        <p:spPr>
          <a:xfrm>
            <a:off x="4986148" y="4689180"/>
            <a:ext cx="6085874" cy="307777"/>
          </a:xfrm>
          <a:prstGeom prst="rect">
            <a:avLst/>
          </a:prstGeom>
          <a:noFill/>
        </p:spPr>
        <p:txBody>
          <a:bodyPr wrap="square" rtlCol="0">
            <a:spAutoFit/>
          </a:bodyPr>
          <a:lstStyle/>
          <a:p>
            <a:pPr algn="ctr"/>
            <a:endParaRPr lang="es-CO" sz="1400" b="1" dirty="0"/>
          </a:p>
        </p:txBody>
      </p:sp>
      <p:pic>
        <p:nvPicPr>
          <p:cNvPr id="7" name="Imagen 6">
            <a:extLst>
              <a:ext uri="{FF2B5EF4-FFF2-40B4-BE49-F238E27FC236}">
                <a16:creationId xmlns:a16="http://schemas.microsoft.com/office/drawing/2014/main" id="{10762AFD-79DB-4772-B7A4-5B57AEE1DB3B}"/>
              </a:ext>
            </a:extLst>
          </p:cNvPr>
          <p:cNvPicPr>
            <a:picLocks noChangeAspect="1"/>
          </p:cNvPicPr>
          <p:nvPr/>
        </p:nvPicPr>
        <p:blipFill rotWithShape="1">
          <a:blip r:embed="rId2">
            <a:extLst>
              <a:ext uri="{28A0092B-C50C-407E-A947-70E740481C1C}">
                <a14:useLocalDpi xmlns:a14="http://schemas.microsoft.com/office/drawing/2010/main" val="0"/>
              </a:ext>
            </a:extLst>
          </a:blip>
          <a:srcRect l="14240" t="23862" r="7527" b="27695"/>
          <a:stretch/>
        </p:blipFill>
        <p:spPr>
          <a:xfrm>
            <a:off x="0" y="-7402"/>
            <a:ext cx="2439699" cy="1246758"/>
          </a:xfrm>
          <a:prstGeom prst="rect">
            <a:avLst/>
          </a:prstGeom>
        </p:spPr>
      </p:pic>
      <p:sp>
        <p:nvSpPr>
          <p:cNvPr id="8" name="CuadroTexto 7">
            <a:extLst>
              <a:ext uri="{FF2B5EF4-FFF2-40B4-BE49-F238E27FC236}">
                <a16:creationId xmlns:a16="http://schemas.microsoft.com/office/drawing/2014/main" id="{6E580469-0E74-4AA6-91BC-3E83B8004E89}"/>
              </a:ext>
            </a:extLst>
          </p:cNvPr>
          <p:cNvSpPr txBox="1"/>
          <p:nvPr/>
        </p:nvSpPr>
        <p:spPr>
          <a:xfrm>
            <a:off x="5433595" y="6023637"/>
            <a:ext cx="6085874" cy="307777"/>
          </a:xfrm>
          <a:prstGeom prst="rect">
            <a:avLst/>
          </a:prstGeom>
          <a:noFill/>
        </p:spPr>
        <p:txBody>
          <a:bodyPr wrap="square" rtlCol="0">
            <a:spAutoFit/>
          </a:bodyPr>
          <a:lstStyle/>
          <a:p>
            <a:pPr algn="ctr"/>
            <a:r>
              <a:rPr lang="es-MX" sz="1400" b="1" dirty="0"/>
              <a:t>Modelo de calidad Rio Güaitara parte alta</a:t>
            </a:r>
            <a:endParaRPr lang="es-CO" sz="1400" b="1" dirty="0"/>
          </a:p>
        </p:txBody>
      </p:sp>
      <p:pic>
        <p:nvPicPr>
          <p:cNvPr id="5" name="Imagen 4">
            <a:extLst>
              <a:ext uri="{FF2B5EF4-FFF2-40B4-BE49-F238E27FC236}">
                <a16:creationId xmlns:a16="http://schemas.microsoft.com/office/drawing/2014/main" id="{6EA71160-6895-4FA6-B667-9365E1FD1354}"/>
              </a:ext>
            </a:extLst>
          </p:cNvPr>
          <p:cNvPicPr>
            <a:picLocks noChangeAspect="1"/>
          </p:cNvPicPr>
          <p:nvPr/>
        </p:nvPicPr>
        <p:blipFill rotWithShape="1">
          <a:blip r:embed="rId3"/>
          <a:srcRect l="7246" r="2432"/>
          <a:stretch/>
        </p:blipFill>
        <p:spPr>
          <a:xfrm>
            <a:off x="5141843" y="1336555"/>
            <a:ext cx="6891131" cy="4543425"/>
          </a:xfrm>
          <a:prstGeom prst="rect">
            <a:avLst/>
          </a:prstGeom>
        </p:spPr>
      </p:pic>
    </p:spTree>
    <p:extLst>
      <p:ext uri="{BB962C8B-B14F-4D97-AF65-F5344CB8AC3E}">
        <p14:creationId xmlns:p14="http://schemas.microsoft.com/office/powerpoint/2010/main" val="14932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29BC26-1304-BDF8-7F46-F2C5AE5E1F5F}"/>
              </a:ext>
            </a:extLst>
          </p:cNvPr>
          <p:cNvPicPr>
            <a:picLocks noChangeAspect="1"/>
          </p:cNvPicPr>
          <p:nvPr/>
        </p:nvPicPr>
        <p:blipFill rotWithShape="1">
          <a:blip r:embed="rId2">
            <a:extLst>
              <a:ext uri="{28A0092B-C50C-407E-A947-70E740481C1C}">
                <a14:useLocalDpi xmlns:a14="http://schemas.microsoft.com/office/drawing/2010/main" val="0"/>
              </a:ext>
            </a:extLst>
          </a:blip>
          <a:srcRect l="14240" t="23862" r="7527" b="27695"/>
          <a:stretch/>
        </p:blipFill>
        <p:spPr>
          <a:xfrm>
            <a:off x="3836894" y="2195232"/>
            <a:ext cx="4828560" cy="2467536"/>
          </a:xfrm>
          <a:prstGeom prst="rect">
            <a:avLst/>
          </a:prstGeom>
        </p:spPr>
      </p:pic>
    </p:spTree>
    <p:extLst>
      <p:ext uri="{BB962C8B-B14F-4D97-AF65-F5344CB8AC3E}">
        <p14:creationId xmlns:p14="http://schemas.microsoft.com/office/powerpoint/2010/main" val="40660955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378</Words>
  <Application>Microsoft Office PowerPoint</Application>
  <PresentationFormat>Panorámica</PresentationFormat>
  <Paragraphs>28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Aharoni</vt:lpstr>
      <vt:lpstr>Arial</vt:lpstr>
      <vt:lpstr>Arial Black</vt:lpstr>
      <vt:lpstr>Calibri</vt:lpstr>
      <vt:lpstr>Calibri Light</vt:lpstr>
      <vt:lpstr>Tema de Office</vt:lpstr>
      <vt:lpstr>Presentación de PowerPoint</vt:lpstr>
      <vt:lpstr>MUNICIPIO DE PASTO Y CUENCA RIO BOBO -  RIO GUAITARA</vt:lpstr>
      <vt:lpstr>PLAN DE DESARROLLO Y PTARs</vt:lpstr>
      <vt:lpstr>PASTO  - PSMV SANTA BARBARA</vt:lpstr>
      <vt:lpstr>RECURSOS DE TASA RETRIBUTIVA</vt:lpstr>
      <vt:lpstr>ESTADO DE CALIDAD RIO BOBO</vt:lpstr>
      <vt:lpstr>ESTADO DE CALIDAD RIO GUAITARA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BASTIDAS</dc:creator>
  <cp:lastModifiedBy>Juridica Alcaldia</cp:lastModifiedBy>
  <cp:revision>5</cp:revision>
  <dcterms:created xsi:type="dcterms:W3CDTF">2024-11-14T02:27:56Z</dcterms:created>
  <dcterms:modified xsi:type="dcterms:W3CDTF">2024-11-27T00:56:15Z</dcterms:modified>
</cp:coreProperties>
</file>