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58" r:id="rId13"/>
  </p:sldIdLst>
  <p:sldSz cx="9144000" cy="6858000" type="letter"/>
  <p:notesSz cx="6940550" cy="92265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3" autoAdjust="0"/>
    <p:restoredTop sz="94660"/>
  </p:normalViewPr>
  <p:slideViewPr>
    <p:cSldViewPr>
      <p:cViewPr varScale="1">
        <p:scale>
          <a:sx n="69" d="100"/>
          <a:sy n="69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7572" cy="46293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1372" y="0"/>
            <a:ext cx="3007572" cy="46293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312631A9-BC65-4758-A095-FAD94E13E856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63622"/>
            <a:ext cx="3007572" cy="462929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1372" y="8763622"/>
            <a:ext cx="3007572" cy="462929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0851C0A-CDEE-4D9F-9E80-77929B0E8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135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957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53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64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14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72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07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202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678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915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436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766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6F1B-8FB6-498F-A167-9765EBEAC2DD}" type="datetimeFigureOut">
              <a:rPr lang="es-CO" smtClean="0"/>
              <a:pPr/>
              <a:t>25/08/2016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253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604713"/>
            <a:ext cx="8640960" cy="833150"/>
          </a:xfrm>
        </p:spPr>
        <p:txBody>
          <a:bodyPr>
            <a:noAutofit/>
          </a:bodyPr>
          <a:lstStyle/>
          <a:p>
            <a:pPr algn="r"/>
            <a:r>
              <a:rPr lang="es-CO" sz="2800" b="1" dirty="0" smtClean="0">
                <a:latin typeface="Century Gothic" pitchFamily="34" charset="0"/>
              </a:rPr>
              <a:t>SECRETARIA DE GOBIERNO</a:t>
            </a:r>
            <a:br>
              <a:rPr lang="es-CO" sz="2800" b="1" dirty="0" smtClean="0">
                <a:latin typeface="Century Gothic" pitchFamily="34" charset="0"/>
              </a:rPr>
            </a:br>
            <a:r>
              <a:rPr lang="es-CO" sz="2800" b="1" dirty="0" smtClean="0">
                <a:latin typeface="Century Gothic" pitchFamily="34" charset="0"/>
              </a:rPr>
              <a:t> SUBSECRETARIA JUSTICIA Y SEGURIDAD</a:t>
            </a:r>
            <a:r>
              <a:rPr lang="es-CO" sz="2800" b="1" dirty="0">
                <a:latin typeface="Century Gothic" pitchFamily="34" charset="0"/>
              </a:rPr>
              <a:t/>
            </a:r>
            <a:br>
              <a:rPr lang="es-CO" sz="2800" b="1" dirty="0">
                <a:latin typeface="Century Gothic" pitchFamily="34" charset="0"/>
              </a:rPr>
            </a:br>
            <a:r>
              <a:rPr lang="es-CO" sz="2800" b="1" dirty="0" smtClean="0">
                <a:latin typeface="Century Gothic" pitchFamily="34" charset="0"/>
              </a:rPr>
              <a:t>OBSERVATORIO DEL DELITO</a:t>
            </a:r>
            <a:endParaRPr lang="es-CO" sz="2800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09" y="4097654"/>
            <a:ext cx="2054182" cy="8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9153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FUENTES DE INFORMACION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168702"/>
            <a:ext cx="1224136" cy="523073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6126"/>
              </p:ext>
            </p:extLst>
          </p:nvPr>
        </p:nvGraphicFramePr>
        <p:xfrm>
          <a:off x="827584" y="1196752"/>
          <a:ext cx="7992888" cy="48554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96444"/>
                <a:gridCol w="3996444"/>
              </a:tblGrid>
              <a:tr h="1114336">
                <a:tc>
                  <a:txBody>
                    <a:bodyPr/>
                    <a:lstStyle/>
                    <a:p>
                      <a:r>
                        <a:rPr lang="es-CO" b="1" dirty="0" smtClean="0"/>
                        <a:t>LESIONES</a:t>
                      </a:r>
                      <a:r>
                        <a:rPr lang="es-CO" b="1" baseline="0" dirty="0" smtClean="0"/>
                        <a:t> DE CAUSA EXTERNA FATAL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0" dirty="0" smtClean="0"/>
                        <a:t>MEDICINA LEGAL, SECRETARIA</a:t>
                      </a:r>
                      <a:r>
                        <a:rPr lang="es-CO" b="0" baseline="0" dirty="0" smtClean="0"/>
                        <a:t> DE SALUD, TRANSITO, FISCALIA, CTI, POLICIA Y SIJIN</a:t>
                      </a:r>
                      <a:endParaRPr lang="es-CO" b="0" dirty="0"/>
                    </a:p>
                  </a:txBody>
                  <a:tcPr/>
                </a:tc>
              </a:tr>
              <a:tr h="509306">
                <a:tc>
                  <a:txBody>
                    <a:bodyPr/>
                    <a:lstStyle/>
                    <a:p>
                      <a:r>
                        <a:rPr lang="es-CO" b="1" dirty="0" smtClean="0"/>
                        <a:t>LESIONES DE CAUSA EXTERNA NO FATAL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INSTITUCIONES DE SALUD E INSTITUCIONES EDUCATIVAS</a:t>
                      </a:r>
                      <a:endParaRPr lang="es-CO" dirty="0"/>
                    </a:p>
                  </a:txBody>
                  <a:tcPr/>
                </a:tc>
              </a:tr>
              <a:tr h="945854">
                <a:tc>
                  <a:txBody>
                    <a:bodyPr/>
                    <a:lstStyle/>
                    <a:p>
                      <a:r>
                        <a:rPr lang="es-CO" b="1" dirty="0" smtClean="0"/>
                        <a:t>VIOLENCIA INTERPERSONAL E INTRAFAMILIAR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COMISARIAS DE FAMILIA, FISCALIA</a:t>
                      </a:r>
                      <a:r>
                        <a:rPr lang="es-CO" baseline="0" dirty="0" smtClean="0"/>
                        <a:t> CAIVAS Y CAVIF, ICBF, INSTITUCIONES DE SALUD E INSTITUCIONES EDUCATIVAS</a:t>
                      </a:r>
                      <a:endParaRPr lang="es-CO" dirty="0"/>
                    </a:p>
                  </a:txBody>
                  <a:tcPr/>
                </a:tc>
              </a:tr>
              <a:tr h="295074">
                <a:tc>
                  <a:txBody>
                    <a:bodyPr/>
                    <a:lstStyle/>
                    <a:p>
                      <a:r>
                        <a:rPr lang="es-CO" b="1" dirty="0" smtClean="0"/>
                        <a:t>INFRACCIONES URBANISTICAS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SUBSECRETARIA DE CONTROL</a:t>
                      </a:r>
                      <a:endParaRPr lang="es-CO" dirty="0"/>
                    </a:p>
                  </a:txBody>
                  <a:tcPr/>
                </a:tc>
              </a:tr>
              <a:tr h="509306">
                <a:tc>
                  <a:txBody>
                    <a:bodyPr/>
                    <a:lstStyle/>
                    <a:p>
                      <a:r>
                        <a:rPr lang="es-CO" b="1" dirty="0" smtClean="0"/>
                        <a:t>DECRETO 400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SUBSECRETARIA CONVIVENCIA Y DDHH</a:t>
                      </a:r>
                      <a:endParaRPr lang="es-CO" dirty="0"/>
                    </a:p>
                  </a:txBody>
                  <a:tcPr/>
                </a:tc>
              </a:tr>
              <a:tr h="509306">
                <a:tc>
                  <a:txBody>
                    <a:bodyPr/>
                    <a:lstStyle/>
                    <a:p>
                      <a:r>
                        <a:rPr lang="es-CO" b="1" dirty="0" smtClean="0"/>
                        <a:t>CECON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SUBSECRETARIA DE JUSTICIA</a:t>
                      </a:r>
                      <a:r>
                        <a:rPr lang="es-CO" baseline="0" dirty="0" smtClean="0"/>
                        <a:t> Y SEGURIDAD</a:t>
                      </a:r>
                      <a:endParaRPr lang="es-CO" dirty="0"/>
                    </a:p>
                  </a:txBody>
                  <a:tcPr/>
                </a:tc>
              </a:tr>
              <a:tr h="509306">
                <a:tc>
                  <a:txBody>
                    <a:bodyPr/>
                    <a:lstStyle/>
                    <a:p>
                      <a:r>
                        <a:rPr lang="es-CO" b="1" dirty="0" smtClean="0"/>
                        <a:t>DELITOS DE ALTO IMPACTO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POLICIA NACIONAL –</a:t>
                      </a:r>
                      <a:r>
                        <a:rPr lang="es-CO" baseline="0" dirty="0" smtClean="0"/>
                        <a:t> POLICIA METROPOLITANA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5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9153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PROCESAMIENTO DE LA INFORMACION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168702"/>
            <a:ext cx="1224136" cy="523073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1048209" y="2421509"/>
            <a:ext cx="3905342" cy="2870385"/>
            <a:chOff x="1062549" y="3150184"/>
            <a:chExt cx="3905342" cy="2870385"/>
          </a:xfrm>
        </p:grpSpPr>
        <p:sp>
          <p:nvSpPr>
            <p:cNvPr id="7" name="6 Forma libre"/>
            <p:cNvSpPr/>
            <p:nvPr/>
          </p:nvSpPr>
          <p:spPr>
            <a:xfrm>
              <a:off x="2760133" y="3824173"/>
              <a:ext cx="1965911" cy="1965911"/>
            </a:xfrm>
            <a:custGeom>
              <a:avLst/>
              <a:gdLst>
                <a:gd name="connsiteX0" fmla="*/ 1395412 w 1965911"/>
                <a:gd name="connsiteY0" fmla="*/ 313442 h 1965911"/>
                <a:gd name="connsiteX1" fmla="*/ 1548329 w 1965911"/>
                <a:gd name="connsiteY1" fmla="*/ 185123 h 1965911"/>
                <a:gd name="connsiteX2" fmla="*/ 1670491 w 1965911"/>
                <a:gd name="connsiteY2" fmla="*/ 287629 h 1965911"/>
                <a:gd name="connsiteX3" fmla="*/ 1570675 w 1965911"/>
                <a:gd name="connsiteY3" fmla="*/ 460505 h 1965911"/>
                <a:gd name="connsiteX4" fmla="*/ 1729270 w 1965911"/>
                <a:gd name="connsiteY4" fmla="*/ 735200 h 1965911"/>
                <a:gd name="connsiteX5" fmla="*/ 1928894 w 1965911"/>
                <a:gd name="connsiteY5" fmla="*/ 735195 h 1965911"/>
                <a:gd name="connsiteX6" fmla="*/ 1956586 w 1965911"/>
                <a:gd name="connsiteY6" fmla="*/ 892244 h 1965911"/>
                <a:gd name="connsiteX7" fmla="*/ 1769000 w 1965911"/>
                <a:gd name="connsiteY7" fmla="*/ 960514 h 1965911"/>
                <a:gd name="connsiteX8" fmla="*/ 1713921 w 1965911"/>
                <a:gd name="connsiteY8" fmla="*/ 1272885 h 1965911"/>
                <a:gd name="connsiteX9" fmla="*/ 1866843 w 1965911"/>
                <a:gd name="connsiteY9" fmla="*/ 1401197 h 1965911"/>
                <a:gd name="connsiteX10" fmla="*/ 1787107 w 1965911"/>
                <a:gd name="connsiteY10" fmla="*/ 1539304 h 1965911"/>
                <a:gd name="connsiteX11" fmla="*/ 1599525 w 1965911"/>
                <a:gd name="connsiteY11" fmla="*/ 1471024 h 1965911"/>
                <a:gd name="connsiteX12" fmla="*/ 1356543 w 1965911"/>
                <a:gd name="connsiteY12" fmla="*/ 1674910 h 1965911"/>
                <a:gd name="connsiteX13" fmla="*/ 1391212 w 1965911"/>
                <a:gd name="connsiteY13" fmla="*/ 1871499 h 1965911"/>
                <a:gd name="connsiteX14" fmla="*/ 1241358 w 1965911"/>
                <a:gd name="connsiteY14" fmla="*/ 1926042 h 1965911"/>
                <a:gd name="connsiteX15" fmla="*/ 1141551 w 1965911"/>
                <a:gd name="connsiteY15" fmla="*/ 1753161 h 1965911"/>
                <a:gd name="connsiteX16" fmla="*/ 824361 w 1965911"/>
                <a:gd name="connsiteY16" fmla="*/ 1753161 h 1965911"/>
                <a:gd name="connsiteX17" fmla="*/ 724553 w 1965911"/>
                <a:gd name="connsiteY17" fmla="*/ 1926042 h 1965911"/>
                <a:gd name="connsiteX18" fmla="*/ 574699 w 1965911"/>
                <a:gd name="connsiteY18" fmla="*/ 1871499 h 1965911"/>
                <a:gd name="connsiteX19" fmla="*/ 609368 w 1965911"/>
                <a:gd name="connsiteY19" fmla="*/ 1674910 h 1965911"/>
                <a:gd name="connsiteX20" fmla="*/ 366386 w 1965911"/>
                <a:gd name="connsiteY20" fmla="*/ 1471024 h 1965911"/>
                <a:gd name="connsiteX21" fmla="*/ 178804 w 1965911"/>
                <a:gd name="connsiteY21" fmla="*/ 1539304 h 1965911"/>
                <a:gd name="connsiteX22" fmla="*/ 99068 w 1965911"/>
                <a:gd name="connsiteY22" fmla="*/ 1401197 h 1965911"/>
                <a:gd name="connsiteX23" fmla="*/ 251991 w 1965911"/>
                <a:gd name="connsiteY23" fmla="*/ 1272886 h 1965911"/>
                <a:gd name="connsiteX24" fmla="*/ 196911 w 1965911"/>
                <a:gd name="connsiteY24" fmla="*/ 960515 h 1965911"/>
                <a:gd name="connsiteX25" fmla="*/ 9325 w 1965911"/>
                <a:gd name="connsiteY25" fmla="*/ 892244 h 1965911"/>
                <a:gd name="connsiteX26" fmla="*/ 37017 w 1965911"/>
                <a:gd name="connsiteY26" fmla="*/ 735195 h 1965911"/>
                <a:gd name="connsiteX27" fmla="*/ 236640 w 1965911"/>
                <a:gd name="connsiteY27" fmla="*/ 735200 h 1965911"/>
                <a:gd name="connsiteX28" fmla="*/ 395235 w 1965911"/>
                <a:gd name="connsiteY28" fmla="*/ 460505 h 1965911"/>
                <a:gd name="connsiteX29" fmla="*/ 295420 w 1965911"/>
                <a:gd name="connsiteY29" fmla="*/ 287629 h 1965911"/>
                <a:gd name="connsiteX30" fmla="*/ 417582 w 1965911"/>
                <a:gd name="connsiteY30" fmla="*/ 185123 h 1965911"/>
                <a:gd name="connsiteX31" fmla="*/ 570499 w 1965911"/>
                <a:gd name="connsiteY31" fmla="*/ 313442 h 1965911"/>
                <a:gd name="connsiteX32" fmla="*/ 868560 w 1965911"/>
                <a:gd name="connsiteY32" fmla="*/ 204957 h 1965911"/>
                <a:gd name="connsiteX33" fmla="*/ 903219 w 1965911"/>
                <a:gd name="connsiteY33" fmla="*/ 8365 h 1965911"/>
                <a:gd name="connsiteX34" fmla="*/ 1062692 w 1965911"/>
                <a:gd name="connsiteY34" fmla="*/ 8365 h 1965911"/>
                <a:gd name="connsiteX35" fmla="*/ 1097351 w 1965911"/>
                <a:gd name="connsiteY35" fmla="*/ 204956 h 1965911"/>
                <a:gd name="connsiteX36" fmla="*/ 1395412 w 1965911"/>
                <a:gd name="connsiteY36" fmla="*/ 313441 h 1965911"/>
                <a:gd name="connsiteX37" fmla="*/ 1395412 w 1965911"/>
                <a:gd name="connsiteY37" fmla="*/ 313442 h 196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5911" h="1965911">
                  <a:moveTo>
                    <a:pt x="1395412" y="313442"/>
                  </a:moveTo>
                  <a:lnTo>
                    <a:pt x="1548329" y="185123"/>
                  </a:lnTo>
                  <a:lnTo>
                    <a:pt x="1670491" y="287629"/>
                  </a:lnTo>
                  <a:lnTo>
                    <a:pt x="1570675" y="460505"/>
                  </a:lnTo>
                  <a:cubicBezTo>
                    <a:pt x="1641650" y="540347"/>
                    <a:pt x="1695613" y="633813"/>
                    <a:pt x="1729270" y="735200"/>
                  </a:cubicBezTo>
                  <a:lnTo>
                    <a:pt x="1928894" y="735195"/>
                  </a:lnTo>
                  <a:lnTo>
                    <a:pt x="1956586" y="892244"/>
                  </a:lnTo>
                  <a:lnTo>
                    <a:pt x="1769000" y="960514"/>
                  </a:lnTo>
                  <a:cubicBezTo>
                    <a:pt x="1772049" y="1067298"/>
                    <a:pt x="1753308" y="1173584"/>
                    <a:pt x="1713921" y="1272885"/>
                  </a:cubicBezTo>
                  <a:lnTo>
                    <a:pt x="1866843" y="1401197"/>
                  </a:lnTo>
                  <a:lnTo>
                    <a:pt x="1787107" y="1539304"/>
                  </a:lnTo>
                  <a:lnTo>
                    <a:pt x="1599525" y="1471024"/>
                  </a:lnTo>
                  <a:cubicBezTo>
                    <a:pt x="1533221" y="1554785"/>
                    <a:pt x="1450545" y="1624158"/>
                    <a:pt x="1356543" y="1674910"/>
                  </a:cubicBezTo>
                  <a:lnTo>
                    <a:pt x="1391212" y="1871499"/>
                  </a:lnTo>
                  <a:lnTo>
                    <a:pt x="1241358" y="1926042"/>
                  </a:lnTo>
                  <a:lnTo>
                    <a:pt x="1141551" y="1753161"/>
                  </a:lnTo>
                  <a:cubicBezTo>
                    <a:pt x="1036919" y="1774706"/>
                    <a:pt x="928993" y="1774706"/>
                    <a:pt x="824361" y="1753161"/>
                  </a:cubicBezTo>
                  <a:lnTo>
                    <a:pt x="724553" y="1926042"/>
                  </a:lnTo>
                  <a:lnTo>
                    <a:pt x="574699" y="1871499"/>
                  </a:lnTo>
                  <a:lnTo>
                    <a:pt x="609368" y="1674910"/>
                  </a:lnTo>
                  <a:cubicBezTo>
                    <a:pt x="515366" y="1624158"/>
                    <a:pt x="432690" y="1554785"/>
                    <a:pt x="366386" y="1471024"/>
                  </a:cubicBezTo>
                  <a:lnTo>
                    <a:pt x="178804" y="1539304"/>
                  </a:lnTo>
                  <a:lnTo>
                    <a:pt x="99068" y="1401197"/>
                  </a:lnTo>
                  <a:lnTo>
                    <a:pt x="251991" y="1272886"/>
                  </a:lnTo>
                  <a:cubicBezTo>
                    <a:pt x="212604" y="1173584"/>
                    <a:pt x="193863" y="1067299"/>
                    <a:pt x="196911" y="960515"/>
                  </a:cubicBezTo>
                  <a:lnTo>
                    <a:pt x="9325" y="892244"/>
                  </a:lnTo>
                  <a:lnTo>
                    <a:pt x="37017" y="735195"/>
                  </a:lnTo>
                  <a:lnTo>
                    <a:pt x="236640" y="735200"/>
                  </a:lnTo>
                  <a:cubicBezTo>
                    <a:pt x="270298" y="633813"/>
                    <a:pt x="324260" y="540347"/>
                    <a:pt x="395235" y="460505"/>
                  </a:cubicBezTo>
                  <a:lnTo>
                    <a:pt x="295420" y="287629"/>
                  </a:lnTo>
                  <a:lnTo>
                    <a:pt x="417582" y="185123"/>
                  </a:lnTo>
                  <a:lnTo>
                    <a:pt x="570499" y="313442"/>
                  </a:lnTo>
                  <a:cubicBezTo>
                    <a:pt x="661452" y="257410"/>
                    <a:pt x="762869" y="220497"/>
                    <a:pt x="868560" y="204957"/>
                  </a:cubicBezTo>
                  <a:lnTo>
                    <a:pt x="903219" y="8365"/>
                  </a:lnTo>
                  <a:lnTo>
                    <a:pt x="1062692" y="8365"/>
                  </a:lnTo>
                  <a:lnTo>
                    <a:pt x="1097351" y="204956"/>
                  </a:lnTo>
                  <a:cubicBezTo>
                    <a:pt x="1203042" y="220497"/>
                    <a:pt x="1304459" y="257409"/>
                    <a:pt x="1395412" y="313441"/>
                  </a:cubicBezTo>
                  <a:lnTo>
                    <a:pt x="1395412" y="3134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5556" tIns="480825" rIns="415556" bIns="515207" numCol="1" spcCol="1270" anchor="ctr" anchorCtr="0">
              <a:noAutofit/>
            </a:bodyPr>
            <a:lstStyle/>
            <a:p>
              <a:pPr algn="ctr"/>
              <a:r>
                <a:rPr lang="es-CO" sz="1600" b="1" dirty="0" smtClean="0"/>
                <a:t>PASO No. 2. RECOLECCIÓN </a:t>
              </a:r>
              <a:r>
                <a:rPr lang="es-CO" sz="1600" b="1" dirty="0"/>
                <a:t>FINAL  Y VERIFICACIÓN DE  DATOS</a:t>
              </a:r>
              <a:endParaRPr lang="es-ES" sz="1600" dirty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261820" y="3385934"/>
              <a:ext cx="1429753" cy="1429753"/>
            </a:xfrm>
            <a:custGeom>
              <a:avLst/>
              <a:gdLst>
                <a:gd name="connsiteX0" fmla="*/ 1069808 w 1429753"/>
                <a:gd name="connsiteY0" fmla="*/ 362120 h 1429753"/>
                <a:gd name="connsiteX1" fmla="*/ 1280745 w 1429753"/>
                <a:gd name="connsiteY1" fmla="*/ 298548 h 1429753"/>
                <a:gd name="connsiteX2" fmla="*/ 1358362 w 1429753"/>
                <a:gd name="connsiteY2" fmla="*/ 432984 h 1429753"/>
                <a:gd name="connsiteX3" fmla="*/ 1197838 w 1429753"/>
                <a:gd name="connsiteY3" fmla="*/ 583875 h 1429753"/>
                <a:gd name="connsiteX4" fmla="*/ 1197838 w 1429753"/>
                <a:gd name="connsiteY4" fmla="*/ 845879 h 1429753"/>
                <a:gd name="connsiteX5" fmla="*/ 1358362 w 1429753"/>
                <a:gd name="connsiteY5" fmla="*/ 996769 h 1429753"/>
                <a:gd name="connsiteX6" fmla="*/ 1280745 w 1429753"/>
                <a:gd name="connsiteY6" fmla="*/ 1131205 h 1429753"/>
                <a:gd name="connsiteX7" fmla="*/ 1069808 w 1429753"/>
                <a:gd name="connsiteY7" fmla="*/ 1067633 h 1429753"/>
                <a:gd name="connsiteX8" fmla="*/ 842906 w 1429753"/>
                <a:gd name="connsiteY8" fmla="*/ 1198635 h 1429753"/>
                <a:gd name="connsiteX9" fmla="*/ 792493 w 1429753"/>
                <a:gd name="connsiteY9" fmla="*/ 1413098 h 1429753"/>
                <a:gd name="connsiteX10" fmla="*/ 637260 w 1429753"/>
                <a:gd name="connsiteY10" fmla="*/ 1413098 h 1429753"/>
                <a:gd name="connsiteX11" fmla="*/ 586846 w 1429753"/>
                <a:gd name="connsiteY11" fmla="*/ 1198635 h 1429753"/>
                <a:gd name="connsiteX12" fmla="*/ 359944 w 1429753"/>
                <a:gd name="connsiteY12" fmla="*/ 1067633 h 1429753"/>
                <a:gd name="connsiteX13" fmla="*/ 149008 w 1429753"/>
                <a:gd name="connsiteY13" fmla="*/ 1131205 h 1429753"/>
                <a:gd name="connsiteX14" fmla="*/ 71391 w 1429753"/>
                <a:gd name="connsiteY14" fmla="*/ 996769 h 1429753"/>
                <a:gd name="connsiteX15" fmla="*/ 231915 w 1429753"/>
                <a:gd name="connsiteY15" fmla="*/ 845878 h 1429753"/>
                <a:gd name="connsiteX16" fmla="*/ 231915 w 1429753"/>
                <a:gd name="connsiteY16" fmla="*/ 583874 h 1429753"/>
                <a:gd name="connsiteX17" fmla="*/ 71391 w 1429753"/>
                <a:gd name="connsiteY17" fmla="*/ 432984 h 1429753"/>
                <a:gd name="connsiteX18" fmla="*/ 149008 w 1429753"/>
                <a:gd name="connsiteY18" fmla="*/ 298548 h 1429753"/>
                <a:gd name="connsiteX19" fmla="*/ 359945 w 1429753"/>
                <a:gd name="connsiteY19" fmla="*/ 362120 h 1429753"/>
                <a:gd name="connsiteX20" fmla="*/ 586847 w 1429753"/>
                <a:gd name="connsiteY20" fmla="*/ 231118 h 1429753"/>
                <a:gd name="connsiteX21" fmla="*/ 637260 w 1429753"/>
                <a:gd name="connsiteY21" fmla="*/ 16655 h 1429753"/>
                <a:gd name="connsiteX22" fmla="*/ 792493 w 1429753"/>
                <a:gd name="connsiteY22" fmla="*/ 16655 h 1429753"/>
                <a:gd name="connsiteX23" fmla="*/ 842907 w 1429753"/>
                <a:gd name="connsiteY23" fmla="*/ 231118 h 1429753"/>
                <a:gd name="connsiteX24" fmla="*/ 1069809 w 1429753"/>
                <a:gd name="connsiteY24" fmla="*/ 362120 h 1429753"/>
                <a:gd name="connsiteX25" fmla="*/ 1069808 w 1429753"/>
                <a:gd name="connsiteY25" fmla="*/ 362120 h 142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9753" h="1429753">
                  <a:moveTo>
                    <a:pt x="1069808" y="362120"/>
                  </a:moveTo>
                  <a:lnTo>
                    <a:pt x="1280745" y="298548"/>
                  </a:lnTo>
                  <a:lnTo>
                    <a:pt x="1358362" y="432984"/>
                  </a:lnTo>
                  <a:lnTo>
                    <a:pt x="1197838" y="583875"/>
                  </a:lnTo>
                  <a:cubicBezTo>
                    <a:pt x="1221107" y="669660"/>
                    <a:pt x="1221107" y="760094"/>
                    <a:pt x="1197838" y="845879"/>
                  </a:cubicBezTo>
                  <a:lnTo>
                    <a:pt x="1358362" y="996769"/>
                  </a:lnTo>
                  <a:lnTo>
                    <a:pt x="1280745" y="1131205"/>
                  </a:lnTo>
                  <a:lnTo>
                    <a:pt x="1069808" y="1067633"/>
                  </a:lnTo>
                  <a:cubicBezTo>
                    <a:pt x="1007151" y="1130677"/>
                    <a:pt x="928832" y="1175894"/>
                    <a:pt x="842906" y="1198635"/>
                  </a:cubicBezTo>
                  <a:lnTo>
                    <a:pt x="792493" y="1413098"/>
                  </a:lnTo>
                  <a:lnTo>
                    <a:pt x="637260" y="1413098"/>
                  </a:lnTo>
                  <a:lnTo>
                    <a:pt x="586846" y="1198635"/>
                  </a:lnTo>
                  <a:cubicBezTo>
                    <a:pt x="500920" y="1175894"/>
                    <a:pt x="422601" y="1130677"/>
                    <a:pt x="359944" y="1067633"/>
                  </a:cubicBezTo>
                  <a:lnTo>
                    <a:pt x="149008" y="1131205"/>
                  </a:lnTo>
                  <a:lnTo>
                    <a:pt x="71391" y="996769"/>
                  </a:lnTo>
                  <a:lnTo>
                    <a:pt x="231915" y="845878"/>
                  </a:lnTo>
                  <a:cubicBezTo>
                    <a:pt x="208646" y="760093"/>
                    <a:pt x="208646" y="669659"/>
                    <a:pt x="231915" y="583874"/>
                  </a:cubicBezTo>
                  <a:lnTo>
                    <a:pt x="71391" y="432984"/>
                  </a:lnTo>
                  <a:lnTo>
                    <a:pt x="149008" y="298548"/>
                  </a:lnTo>
                  <a:lnTo>
                    <a:pt x="359945" y="362120"/>
                  </a:lnTo>
                  <a:cubicBezTo>
                    <a:pt x="422602" y="299076"/>
                    <a:pt x="500921" y="253859"/>
                    <a:pt x="586847" y="231118"/>
                  </a:cubicBezTo>
                  <a:lnTo>
                    <a:pt x="637260" y="16655"/>
                  </a:lnTo>
                  <a:lnTo>
                    <a:pt x="792493" y="16655"/>
                  </a:lnTo>
                  <a:lnTo>
                    <a:pt x="842907" y="231118"/>
                  </a:lnTo>
                  <a:cubicBezTo>
                    <a:pt x="928833" y="253859"/>
                    <a:pt x="1007152" y="299076"/>
                    <a:pt x="1069809" y="362120"/>
                  </a:cubicBezTo>
                  <a:lnTo>
                    <a:pt x="1069808" y="3621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799955"/>
                <a:satOff val="48584"/>
                <a:lumOff val="5099"/>
                <a:alphaOff val="0"/>
              </a:schemeClr>
            </a:fillRef>
            <a:effectRef idx="0">
              <a:schemeClr val="accent2">
                <a:hueOff val="1799955"/>
                <a:satOff val="48584"/>
                <a:lumOff val="509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265" tIns="382440" rIns="380265" bIns="3824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SIGEODEP</a:t>
              </a:r>
              <a:endParaRPr lang="es-ES" sz="1600" kern="1200" dirty="0"/>
            </a:p>
          </p:txBody>
        </p:sp>
        <p:sp>
          <p:nvSpPr>
            <p:cNvPr id="9" name="8 Flecha circular"/>
            <p:cNvSpPr/>
            <p:nvPr/>
          </p:nvSpPr>
          <p:spPr>
            <a:xfrm>
              <a:off x="2549820" y="3602498"/>
              <a:ext cx="2418071" cy="2418071"/>
            </a:xfrm>
            <a:prstGeom prst="circularArrow">
              <a:avLst>
                <a:gd name="adj1" fmla="val 4878"/>
                <a:gd name="adj2" fmla="val 598678"/>
                <a:gd name="adj3" fmla="val 3092180"/>
                <a:gd name="adj4" fmla="val 4540523"/>
                <a:gd name="adj5" fmla="val 569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Forma"/>
            <p:cNvSpPr/>
            <p:nvPr/>
          </p:nvSpPr>
          <p:spPr>
            <a:xfrm>
              <a:off x="1062549" y="3150184"/>
              <a:ext cx="1828297" cy="1828297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9020442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799955"/>
                <a:satOff val="48584"/>
                <a:lumOff val="5099"/>
                <a:alphaOff val="0"/>
              </a:schemeClr>
            </a:fillRef>
            <a:effectRef idx="0">
              <a:schemeClr val="accent2">
                <a:hueOff val="1799955"/>
                <a:satOff val="48584"/>
                <a:lumOff val="5099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" name="10 Grupo"/>
          <p:cNvGrpSpPr/>
          <p:nvPr/>
        </p:nvGrpSpPr>
        <p:grpSpPr>
          <a:xfrm>
            <a:off x="4941719" y="3693283"/>
            <a:ext cx="3901536" cy="1906483"/>
            <a:chOff x="843885" y="1140378"/>
            <a:chExt cx="3901536" cy="1906483"/>
          </a:xfrm>
        </p:grpSpPr>
        <p:sp>
          <p:nvSpPr>
            <p:cNvPr id="12" name="11 Elipse"/>
            <p:cNvSpPr/>
            <p:nvPr/>
          </p:nvSpPr>
          <p:spPr>
            <a:xfrm>
              <a:off x="1675718" y="2219347"/>
              <a:ext cx="68633" cy="6863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Elipse"/>
            <p:cNvSpPr/>
            <p:nvPr/>
          </p:nvSpPr>
          <p:spPr>
            <a:xfrm>
              <a:off x="1615596" y="2315696"/>
              <a:ext cx="68633" cy="6863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Elipse"/>
            <p:cNvSpPr/>
            <p:nvPr/>
          </p:nvSpPr>
          <p:spPr>
            <a:xfrm>
              <a:off x="1543943" y="2399114"/>
              <a:ext cx="68633" cy="6863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Elipse"/>
            <p:cNvSpPr/>
            <p:nvPr/>
          </p:nvSpPr>
          <p:spPr>
            <a:xfrm>
              <a:off x="1629597" y="1249659"/>
              <a:ext cx="68633" cy="6863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Elipse"/>
            <p:cNvSpPr/>
            <p:nvPr/>
          </p:nvSpPr>
          <p:spPr>
            <a:xfrm>
              <a:off x="1721291" y="1195019"/>
              <a:ext cx="68633" cy="6863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Elipse"/>
            <p:cNvSpPr/>
            <p:nvPr/>
          </p:nvSpPr>
          <p:spPr>
            <a:xfrm>
              <a:off x="1812710" y="1140378"/>
              <a:ext cx="68633" cy="6863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Elipse"/>
            <p:cNvSpPr/>
            <p:nvPr/>
          </p:nvSpPr>
          <p:spPr>
            <a:xfrm>
              <a:off x="1904129" y="1195019"/>
              <a:ext cx="68633" cy="6863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Elipse"/>
            <p:cNvSpPr/>
            <p:nvPr/>
          </p:nvSpPr>
          <p:spPr>
            <a:xfrm>
              <a:off x="1995823" y="1249659"/>
              <a:ext cx="68633" cy="6863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Elipse"/>
            <p:cNvSpPr/>
            <p:nvPr/>
          </p:nvSpPr>
          <p:spPr>
            <a:xfrm>
              <a:off x="1812710" y="1255670"/>
              <a:ext cx="68633" cy="6863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Elipse"/>
            <p:cNvSpPr/>
            <p:nvPr/>
          </p:nvSpPr>
          <p:spPr>
            <a:xfrm>
              <a:off x="1812710" y="1370961"/>
              <a:ext cx="68633" cy="6863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Forma libre"/>
            <p:cNvSpPr/>
            <p:nvPr/>
          </p:nvSpPr>
          <p:spPr>
            <a:xfrm>
              <a:off x="1254310" y="2649807"/>
              <a:ext cx="3317689" cy="397054"/>
            </a:xfrm>
            <a:custGeom>
              <a:avLst/>
              <a:gdLst>
                <a:gd name="connsiteX0" fmla="*/ 0 w 1480278"/>
                <a:gd name="connsiteY0" fmla="*/ 66177 h 397054"/>
                <a:gd name="connsiteX1" fmla="*/ 66177 w 1480278"/>
                <a:gd name="connsiteY1" fmla="*/ 0 h 397054"/>
                <a:gd name="connsiteX2" fmla="*/ 1414101 w 1480278"/>
                <a:gd name="connsiteY2" fmla="*/ 0 h 397054"/>
                <a:gd name="connsiteX3" fmla="*/ 1480278 w 1480278"/>
                <a:gd name="connsiteY3" fmla="*/ 66177 h 397054"/>
                <a:gd name="connsiteX4" fmla="*/ 1480278 w 1480278"/>
                <a:gd name="connsiteY4" fmla="*/ 330877 h 397054"/>
                <a:gd name="connsiteX5" fmla="*/ 1414101 w 1480278"/>
                <a:gd name="connsiteY5" fmla="*/ 397054 h 397054"/>
                <a:gd name="connsiteX6" fmla="*/ 66177 w 1480278"/>
                <a:gd name="connsiteY6" fmla="*/ 397054 h 397054"/>
                <a:gd name="connsiteX7" fmla="*/ 0 w 1480278"/>
                <a:gd name="connsiteY7" fmla="*/ 330877 h 397054"/>
                <a:gd name="connsiteX8" fmla="*/ 0 w 1480278"/>
                <a:gd name="connsiteY8" fmla="*/ 66177 h 39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278" h="397054">
                  <a:moveTo>
                    <a:pt x="0" y="66177"/>
                  </a:moveTo>
                  <a:cubicBezTo>
                    <a:pt x="0" y="29628"/>
                    <a:pt x="29628" y="0"/>
                    <a:pt x="66177" y="0"/>
                  </a:cubicBezTo>
                  <a:lnTo>
                    <a:pt x="1414101" y="0"/>
                  </a:lnTo>
                  <a:cubicBezTo>
                    <a:pt x="1450650" y="0"/>
                    <a:pt x="1480278" y="29628"/>
                    <a:pt x="1480278" y="66177"/>
                  </a:cubicBezTo>
                  <a:lnTo>
                    <a:pt x="1480278" y="330877"/>
                  </a:lnTo>
                  <a:cubicBezTo>
                    <a:pt x="1480278" y="367426"/>
                    <a:pt x="1450650" y="397054"/>
                    <a:pt x="1414101" y="397054"/>
                  </a:cubicBezTo>
                  <a:lnTo>
                    <a:pt x="66177" y="397054"/>
                  </a:lnTo>
                  <a:cubicBezTo>
                    <a:pt x="29628" y="397054"/>
                    <a:pt x="0" y="367426"/>
                    <a:pt x="0" y="330877"/>
                  </a:cubicBezTo>
                  <a:lnTo>
                    <a:pt x="0" y="66177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2709" tIns="53673" rIns="53673" bIns="53673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PASO No 3. ANALISIS DE LA INFORMACION</a:t>
              </a:r>
              <a:endParaRPr lang="es-ES" sz="1400" b="1" kern="1200" dirty="0"/>
            </a:p>
          </p:txBody>
        </p:sp>
        <p:sp>
          <p:nvSpPr>
            <p:cNvPr id="23" name="22 Elipse"/>
            <p:cNvSpPr/>
            <p:nvPr/>
          </p:nvSpPr>
          <p:spPr>
            <a:xfrm>
              <a:off x="843885" y="2260767"/>
              <a:ext cx="686330" cy="686285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23 Forma libre"/>
            <p:cNvSpPr/>
            <p:nvPr/>
          </p:nvSpPr>
          <p:spPr>
            <a:xfrm>
              <a:off x="1879969" y="1873182"/>
              <a:ext cx="2865452" cy="560248"/>
            </a:xfrm>
            <a:custGeom>
              <a:avLst/>
              <a:gdLst>
                <a:gd name="connsiteX0" fmla="*/ 0 w 1480278"/>
                <a:gd name="connsiteY0" fmla="*/ 66177 h 397054"/>
                <a:gd name="connsiteX1" fmla="*/ 66177 w 1480278"/>
                <a:gd name="connsiteY1" fmla="*/ 0 h 397054"/>
                <a:gd name="connsiteX2" fmla="*/ 1414101 w 1480278"/>
                <a:gd name="connsiteY2" fmla="*/ 0 h 397054"/>
                <a:gd name="connsiteX3" fmla="*/ 1480278 w 1480278"/>
                <a:gd name="connsiteY3" fmla="*/ 66177 h 397054"/>
                <a:gd name="connsiteX4" fmla="*/ 1480278 w 1480278"/>
                <a:gd name="connsiteY4" fmla="*/ 330877 h 397054"/>
                <a:gd name="connsiteX5" fmla="*/ 1414101 w 1480278"/>
                <a:gd name="connsiteY5" fmla="*/ 397054 h 397054"/>
                <a:gd name="connsiteX6" fmla="*/ 66177 w 1480278"/>
                <a:gd name="connsiteY6" fmla="*/ 397054 h 397054"/>
                <a:gd name="connsiteX7" fmla="*/ 0 w 1480278"/>
                <a:gd name="connsiteY7" fmla="*/ 330877 h 397054"/>
                <a:gd name="connsiteX8" fmla="*/ 0 w 1480278"/>
                <a:gd name="connsiteY8" fmla="*/ 66177 h 39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278" h="397054">
                  <a:moveTo>
                    <a:pt x="0" y="66177"/>
                  </a:moveTo>
                  <a:cubicBezTo>
                    <a:pt x="0" y="29628"/>
                    <a:pt x="29628" y="0"/>
                    <a:pt x="66177" y="0"/>
                  </a:cubicBezTo>
                  <a:lnTo>
                    <a:pt x="1414101" y="0"/>
                  </a:lnTo>
                  <a:cubicBezTo>
                    <a:pt x="1450650" y="0"/>
                    <a:pt x="1480278" y="29628"/>
                    <a:pt x="1480278" y="66177"/>
                  </a:cubicBezTo>
                  <a:lnTo>
                    <a:pt x="1480278" y="330877"/>
                  </a:lnTo>
                  <a:cubicBezTo>
                    <a:pt x="1480278" y="367426"/>
                    <a:pt x="1450650" y="397054"/>
                    <a:pt x="1414101" y="397054"/>
                  </a:cubicBezTo>
                  <a:lnTo>
                    <a:pt x="66177" y="397054"/>
                  </a:lnTo>
                  <a:cubicBezTo>
                    <a:pt x="29628" y="397054"/>
                    <a:pt x="0" y="367426"/>
                    <a:pt x="0" y="330877"/>
                  </a:cubicBezTo>
                  <a:lnTo>
                    <a:pt x="0" y="66177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2709" tIns="53673" rIns="53673" bIns="53673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PASO No. 4. DIFUNDIR LA INFORMACIÓN</a:t>
              </a:r>
              <a:endParaRPr lang="es-ES" sz="1400" dirty="0" smtClean="0"/>
            </a:p>
          </p:txBody>
        </p:sp>
        <p:sp>
          <p:nvSpPr>
            <p:cNvPr id="25" name="24 Elipse"/>
            <p:cNvSpPr/>
            <p:nvPr/>
          </p:nvSpPr>
          <p:spPr>
            <a:xfrm>
              <a:off x="1469545" y="1484142"/>
              <a:ext cx="686330" cy="686285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25 Forma libre"/>
          <p:cNvSpPr/>
          <p:nvPr/>
        </p:nvSpPr>
        <p:spPr>
          <a:xfrm>
            <a:off x="5796136" y="3209136"/>
            <a:ext cx="2865452" cy="425358"/>
          </a:xfrm>
          <a:custGeom>
            <a:avLst/>
            <a:gdLst>
              <a:gd name="connsiteX0" fmla="*/ 0 w 1480278"/>
              <a:gd name="connsiteY0" fmla="*/ 66177 h 397054"/>
              <a:gd name="connsiteX1" fmla="*/ 66177 w 1480278"/>
              <a:gd name="connsiteY1" fmla="*/ 0 h 397054"/>
              <a:gd name="connsiteX2" fmla="*/ 1414101 w 1480278"/>
              <a:gd name="connsiteY2" fmla="*/ 0 h 397054"/>
              <a:gd name="connsiteX3" fmla="*/ 1480278 w 1480278"/>
              <a:gd name="connsiteY3" fmla="*/ 66177 h 397054"/>
              <a:gd name="connsiteX4" fmla="*/ 1480278 w 1480278"/>
              <a:gd name="connsiteY4" fmla="*/ 330877 h 397054"/>
              <a:gd name="connsiteX5" fmla="*/ 1414101 w 1480278"/>
              <a:gd name="connsiteY5" fmla="*/ 397054 h 397054"/>
              <a:gd name="connsiteX6" fmla="*/ 66177 w 1480278"/>
              <a:gd name="connsiteY6" fmla="*/ 397054 h 397054"/>
              <a:gd name="connsiteX7" fmla="*/ 0 w 1480278"/>
              <a:gd name="connsiteY7" fmla="*/ 330877 h 397054"/>
              <a:gd name="connsiteX8" fmla="*/ 0 w 1480278"/>
              <a:gd name="connsiteY8" fmla="*/ 66177 h 39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0278" h="397054">
                <a:moveTo>
                  <a:pt x="0" y="66177"/>
                </a:moveTo>
                <a:cubicBezTo>
                  <a:pt x="0" y="29628"/>
                  <a:pt x="29628" y="0"/>
                  <a:pt x="66177" y="0"/>
                </a:cubicBezTo>
                <a:lnTo>
                  <a:pt x="1414101" y="0"/>
                </a:lnTo>
                <a:cubicBezTo>
                  <a:pt x="1450650" y="0"/>
                  <a:pt x="1480278" y="29628"/>
                  <a:pt x="1480278" y="66177"/>
                </a:cubicBezTo>
                <a:lnTo>
                  <a:pt x="1480278" y="330877"/>
                </a:lnTo>
                <a:cubicBezTo>
                  <a:pt x="1480278" y="367426"/>
                  <a:pt x="1450650" y="397054"/>
                  <a:pt x="1414101" y="397054"/>
                </a:cubicBezTo>
                <a:lnTo>
                  <a:pt x="66177" y="397054"/>
                </a:lnTo>
                <a:cubicBezTo>
                  <a:pt x="29628" y="397054"/>
                  <a:pt x="0" y="367426"/>
                  <a:pt x="0" y="330877"/>
                </a:cubicBezTo>
                <a:lnTo>
                  <a:pt x="0" y="66177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2709" tIns="53673" rIns="53673" bIns="53673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b="1" dirty="0" smtClean="0"/>
              <a:t>PASO No. 5. SEGUIMIENTO A COMPROMISOS</a:t>
            </a:r>
            <a:endParaRPr lang="es-ES" sz="1400" b="1" kern="1200" dirty="0"/>
          </a:p>
        </p:txBody>
      </p:sp>
      <p:sp>
        <p:nvSpPr>
          <p:cNvPr id="27" name="26 Forma libre"/>
          <p:cNvSpPr/>
          <p:nvPr/>
        </p:nvSpPr>
        <p:spPr>
          <a:xfrm>
            <a:off x="241056" y="1461746"/>
            <a:ext cx="3448215" cy="613378"/>
          </a:xfrm>
          <a:custGeom>
            <a:avLst/>
            <a:gdLst>
              <a:gd name="connsiteX0" fmla="*/ 0 w 2536785"/>
              <a:gd name="connsiteY0" fmla="*/ 60194 h 361156"/>
              <a:gd name="connsiteX1" fmla="*/ 60194 w 2536785"/>
              <a:gd name="connsiteY1" fmla="*/ 0 h 361156"/>
              <a:gd name="connsiteX2" fmla="*/ 2476591 w 2536785"/>
              <a:gd name="connsiteY2" fmla="*/ 0 h 361156"/>
              <a:gd name="connsiteX3" fmla="*/ 2536785 w 2536785"/>
              <a:gd name="connsiteY3" fmla="*/ 60194 h 361156"/>
              <a:gd name="connsiteX4" fmla="*/ 2536785 w 2536785"/>
              <a:gd name="connsiteY4" fmla="*/ 300962 h 361156"/>
              <a:gd name="connsiteX5" fmla="*/ 2476591 w 2536785"/>
              <a:gd name="connsiteY5" fmla="*/ 361156 h 361156"/>
              <a:gd name="connsiteX6" fmla="*/ 60194 w 2536785"/>
              <a:gd name="connsiteY6" fmla="*/ 361156 h 361156"/>
              <a:gd name="connsiteX7" fmla="*/ 0 w 2536785"/>
              <a:gd name="connsiteY7" fmla="*/ 300962 h 361156"/>
              <a:gd name="connsiteX8" fmla="*/ 0 w 2536785"/>
              <a:gd name="connsiteY8" fmla="*/ 60194 h 36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6785" h="361156">
                <a:moveTo>
                  <a:pt x="0" y="60194"/>
                </a:moveTo>
                <a:cubicBezTo>
                  <a:pt x="0" y="26950"/>
                  <a:pt x="26950" y="0"/>
                  <a:pt x="60194" y="0"/>
                </a:cubicBezTo>
                <a:lnTo>
                  <a:pt x="2476591" y="0"/>
                </a:lnTo>
                <a:cubicBezTo>
                  <a:pt x="2509835" y="0"/>
                  <a:pt x="2536785" y="26950"/>
                  <a:pt x="2536785" y="60194"/>
                </a:cubicBezTo>
                <a:lnTo>
                  <a:pt x="2536785" y="300962"/>
                </a:lnTo>
                <a:cubicBezTo>
                  <a:pt x="2536785" y="334206"/>
                  <a:pt x="2509835" y="361156"/>
                  <a:pt x="2476591" y="361156"/>
                </a:cubicBezTo>
                <a:lnTo>
                  <a:pt x="60194" y="361156"/>
                </a:lnTo>
                <a:cubicBezTo>
                  <a:pt x="26950" y="361156"/>
                  <a:pt x="0" y="334206"/>
                  <a:pt x="0" y="300962"/>
                </a:cubicBezTo>
                <a:lnTo>
                  <a:pt x="0" y="60194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2709" tIns="53673" rIns="53673" bIns="53673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b="1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PASO No1. RECOLECCIÓN </a:t>
            </a:r>
            <a:r>
              <a:rPr lang="es-CO" sz="1400" b="1" dirty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DE DATOS PARA INFORMES PRELIMINARES</a:t>
            </a:r>
            <a:endParaRPr lang="es-ES" sz="1400" b="1" dirty="0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692696"/>
          </a:xfrm>
        </p:spPr>
        <p:txBody>
          <a:bodyPr>
            <a:noAutofit/>
          </a:bodyPr>
          <a:lstStyle/>
          <a:p>
            <a:r>
              <a:rPr lang="es-CO" sz="6000" b="1" dirty="0" smtClean="0">
                <a:latin typeface="Century Gothic" pitchFamily="34" charset="0"/>
              </a:rPr>
              <a:t>GRACIAS</a:t>
            </a:r>
            <a:endParaRPr lang="es-CO" sz="6000" b="1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3789041"/>
            <a:ext cx="2664296" cy="11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9153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ANTECEDENTES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275054"/>
            <a:ext cx="828091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latin typeface="Century Gothic" pitchFamily="34" charset="0"/>
              </a:rPr>
              <a:t>•Hacia el año 2002 el registro de indicadores de muertes violentas en el municipio de Pasto, eran mayores que en el resto del país y con tendencia a aumentar. </a:t>
            </a:r>
            <a:endParaRPr lang="es-CO" sz="2800" dirty="0" smtClean="0">
              <a:latin typeface="Century Gothic" pitchFamily="34" charset="0"/>
            </a:endParaRPr>
          </a:p>
          <a:p>
            <a:pPr algn="just"/>
            <a:endParaRPr lang="es-CO" sz="2800" dirty="0" smtClean="0">
              <a:latin typeface="Century Gothic" pitchFamily="34" charset="0"/>
            </a:endParaRPr>
          </a:p>
          <a:p>
            <a:pPr algn="just"/>
            <a:r>
              <a:rPr lang="es-CO" sz="2800" dirty="0" smtClean="0">
                <a:latin typeface="Century Gothic" pitchFamily="34" charset="0"/>
              </a:rPr>
              <a:t>•</a:t>
            </a:r>
            <a:r>
              <a:rPr lang="es-CO" sz="2800" dirty="0">
                <a:latin typeface="Century Gothic" pitchFamily="34" charset="0"/>
              </a:rPr>
              <a:t>El desarrollo del Plan Colombia en el país y las acciones en Putumayo, generan desplazamiento de Población y cultivos ilícitos al Departamento de Nariño con sus consecuentes efectos en los municipios, especialmente Pasto.</a:t>
            </a:r>
            <a:endParaRPr lang="es-ES" sz="28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endParaRPr lang="es-CO" sz="3200" dirty="0">
              <a:latin typeface="Century Gothic" pitchFamily="34" charset="0"/>
              <a:ea typeface="Times New Roman"/>
              <a:cs typeface="Times New Roman"/>
            </a:endParaRPr>
          </a:p>
          <a:p>
            <a:pPr lvl="0"/>
            <a:endParaRPr lang="es-CO" sz="2800" dirty="0">
              <a:solidFill>
                <a:prstClr val="black"/>
              </a:solidFill>
              <a:latin typeface="Century Gothic" pitchFamily="34" charset="0"/>
              <a:ea typeface="Times New Roman"/>
              <a:cs typeface="Times New Roman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168702"/>
            <a:ext cx="1224136" cy="5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9153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ANTECEDENTES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275054"/>
            <a:ext cx="82809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 smtClean="0">
                <a:latin typeface="Century Gothic" pitchFamily="34" charset="0"/>
              </a:rPr>
              <a:t>Oferta </a:t>
            </a:r>
            <a:r>
              <a:rPr lang="es-CO" sz="2800" dirty="0">
                <a:latin typeface="Century Gothic" pitchFamily="34" charset="0"/>
              </a:rPr>
              <a:t>USAID - UNIVERSIDAD GEORGETOWN - Instituto CISALVA – GOBERNACION DEL DEPARTAMENTO DE NARIÑO. </a:t>
            </a:r>
            <a:endParaRPr lang="es-CO" sz="2800" dirty="0" smtClean="0">
              <a:latin typeface="Century Gothic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 smtClean="0">
                <a:latin typeface="Century Gothic" pitchFamily="34" charset="0"/>
              </a:rPr>
              <a:t>Interés </a:t>
            </a:r>
            <a:r>
              <a:rPr lang="es-CO" sz="2800" dirty="0">
                <a:latin typeface="Century Gothic" pitchFamily="34" charset="0"/>
              </a:rPr>
              <a:t>del Municipio de Pasto en la constitución de un Observatorio de Violencia</a:t>
            </a:r>
            <a:r>
              <a:rPr lang="es-CO" sz="2800" dirty="0" smtClean="0">
                <a:latin typeface="Century Gothic" pitchFamily="34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 smtClean="0">
                <a:latin typeface="Century Gothic" pitchFamily="34" charset="0"/>
              </a:rPr>
              <a:t>Voluntad </a:t>
            </a:r>
            <a:r>
              <a:rPr lang="es-CO" sz="2800" dirty="0">
                <a:latin typeface="Century Gothic" pitchFamily="34" charset="0"/>
              </a:rPr>
              <a:t>Política Alcalde. </a:t>
            </a:r>
            <a:endParaRPr lang="es-CO" sz="2800" dirty="0" smtClean="0">
              <a:latin typeface="Century Gothic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 smtClean="0">
                <a:latin typeface="Century Gothic" pitchFamily="34" charset="0"/>
              </a:rPr>
              <a:t>Liderazgo </a:t>
            </a:r>
            <a:r>
              <a:rPr lang="es-CO" sz="2800" dirty="0">
                <a:latin typeface="Century Gothic" pitchFamily="34" charset="0"/>
              </a:rPr>
              <a:t>Secretaría de Gobierno, Seguridad y Convivencia, Secretaría Municipal de Salud y Secretaría de Tránsito y Transporte Municipal.</a:t>
            </a:r>
            <a:endParaRPr lang="es-CO" sz="2800" dirty="0">
              <a:latin typeface="Century Gothic" pitchFamily="34" charset="0"/>
              <a:ea typeface="Times New Roman"/>
              <a:cs typeface="Times New Roman"/>
            </a:endParaRPr>
          </a:p>
          <a:p>
            <a:pPr lvl="0"/>
            <a:endParaRPr lang="es-CO" sz="2800" dirty="0">
              <a:solidFill>
                <a:prstClr val="black"/>
              </a:solidFill>
              <a:latin typeface="Century Gothic" pitchFamily="34" charset="0"/>
              <a:ea typeface="Times New Roman"/>
              <a:cs typeface="Times New Roman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168702"/>
            <a:ext cx="1224136" cy="5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91530"/>
          </a:xfrm>
        </p:spPr>
        <p:txBody>
          <a:bodyPr>
            <a:noAutofit/>
          </a:bodyPr>
          <a:lstStyle/>
          <a:p>
            <a:r>
              <a:rPr lang="es-CO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ACUERDO MUNICIPAL Nº 019 NOVIEMBRE 22 DEL 2002. </a:t>
            </a:r>
            <a:endParaRPr lang="es-CO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1" y="980728"/>
            <a:ext cx="871296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200" dirty="0">
                <a:latin typeface="Century Gothic" pitchFamily="34" charset="0"/>
              </a:rPr>
              <a:t>Por medio del cual de crea el Observatorio del delito en el Municipio de Pasto. Con el objeto de consolidar y fortalecer la información criminalística, mediante la implementación de sistemas que orienten políticas de prevención, reducción y control de la criminalidad y la violencia. </a:t>
            </a:r>
            <a:endParaRPr lang="es-CO" sz="2200" dirty="0" smtClean="0">
              <a:latin typeface="Century Gothic" pitchFamily="34" charset="0"/>
            </a:endParaRPr>
          </a:p>
          <a:p>
            <a:pPr lvl="0" algn="just"/>
            <a:endParaRPr lang="es-CO" sz="1000" dirty="0" smtClean="0">
              <a:latin typeface="Century Gothic" pitchFamily="34" charset="0"/>
            </a:endParaRPr>
          </a:p>
          <a:p>
            <a:pPr lvl="0" algn="just"/>
            <a:r>
              <a:rPr lang="es-CO" sz="2200" dirty="0" smtClean="0">
                <a:latin typeface="Century Gothic" pitchFamily="34" charset="0"/>
              </a:rPr>
              <a:t>El </a:t>
            </a:r>
            <a:r>
              <a:rPr lang="es-CO" sz="2200" dirty="0">
                <a:latin typeface="Century Gothic" pitchFamily="34" charset="0"/>
              </a:rPr>
              <a:t>proyecto fue financiado por la Universidad de Georgetown y asesorado por el Instituto CISALVA de la universidad del Valle con quienes se implemento los sistemas de vigilancia de lesiones de causa externa fatales y no fatales, Violencia Intrafamiliar y últimamente las encuestas de victimización. </a:t>
            </a:r>
            <a:endParaRPr lang="es-CO" sz="2200" dirty="0" smtClean="0">
              <a:latin typeface="Century Gothic" pitchFamily="34" charset="0"/>
            </a:endParaRPr>
          </a:p>
          <a:p>
            <a:pPr lvl="0" algn="just"/>
            <a:endParaRPr lang="es-CO" sz="1000" dirty="0" smtClean="0">
              <a:latin typeface="Century Gothic" pitchFamily="34" charset="0"/>
            </a:endParaRPr>
          </a:p>
          <a:p>
            <a:pPr lvl="0" algn="just"/>
            <a:r>
              <a:rPr lang="es-CO" sz="2200" dirty="0" smtClean="0">
                <a:latin typeface="Century Gothic" pitchFamily="34" charset="0"/>
              </a:rPr>
              <a:t>La </a:t>
            </a:r>
            <a:r>
              <a:rPr lang="es-CO" sz="2200" dirty="0">
                <a:latin typeface="Century Gothic" pitchFamily="34" charset="0"/>
              </a:rPr>
              <a:t>Dirección del Observatorio del Delito la realiza la Secretaría de Gobierno Municipal es apoyada por la Secretaria de Salud y la Secretaria de Tránsito y Transporte Municipal. La cámara de comercio de Pasto es la veedora en la operatividad del Observatorio del Delito.</a:t>
            </a:r>
            <a:endParaRPr lang="es-CO" sz="2200" dirty="0">
              <a:solidFill>
                <a:prstClr val="black"/>
              </a:solidFill>
              <a:latin typeface="Century Gothic" pitchFamily="34" charset="0"/>
              <a:ea typeface="Times New Roman"/>
              <a:cs typeface="Times New Roman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168702"/>
            <a:ext cx="1224136" cy="5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9153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MISIÓN 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1" y="998056"/>
            <a:ext cx="871296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200" dirty="0">
                <a:latin typeface="Century Gothic" pitchFamily="34" charset="0"/>
              </a:rPr>
              <a:t>El Observatorio del Delito es una dependencia de la secretaria de gobierno que apoyada por la Secretaria de Salud y Transito del Municipio, monitorea el comportamiento ciudadano a través de cuatro líneas de vigilancia: Lesiones de Causa Externa fatales, lesiones de causa externa no fatales, violencia interpersonal en familia, encuestas de victimización y percepción de seguridad, con criterios técnicos y científicos, y bajo principios de calidad y ética. Para lograrlo, lidera estratégicamente y coordina con un grupo de instituciones del sector policial, de Justicia, de Protección, Salud, Transito y la academia, el análisis de la información, investigación y el planteamiento de propuestas a la administración, orientadas a la construcción de políticas públicas para contribuir al mejoramiento de la convivencia, la seguridad y la salud, en el Municipio de Pasto</a:t>
            </a:r>
            <a:endParaRPr lang="es-CO" sz="2200" dirty="0">
              <a:solidFill>
                <a:prstClr val="black"/>
              </a:solidFill>
              <a:latin typeface="Century Gothic" pitchFamily="34" charset="0"/>
              <a:ea typeface="Times New Roman"/>
              <a:cs typeface="Times New Roman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168702"/>
            <a:ext cx="1224136" cy="5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9153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VISIÓN 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1" y="836712"/>
            <a:ext cx="871296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100" dirty="0">
                <a:latin typeface="Century Gothic" pitchFamily="34" charset="0"/>
              </a:rPr>
              <a:t>Observatorio del Delito un centro de información y de estudios de alto nivel que asesora al Alcalde y a la administración Municipal en materia de Seguridad ciudadana (conflictividades, violencias y delitos), hace seguimiento y evalúa políticas públicas de seguridad y convivencia del Municipio de Pasto, mediante la provisión y análisis permanente de información consolidada y </a:t>
            </a:r>
            <a:r>
              <a:rPr lang="es-CO" sz="2100" dirty="0" err="1">
                <a:latin typeface="Century Gothic" pitchFamily="34" charset="0"/>
              </a:rPr>
              <a:t>georeferenciada</a:t>
            </a:r>
            <a:r>
              <a:rPr lang="es-CO" sz="2100" dirty="0">
                <a:latin typeface="Century Gothic" pitchFamily="34" charset="0"/>
              </a:rPr>
              <a:t> sobre violencia y delincuencia de acuerdo a los datos suministrados por Policía, Centro Técnico de Investigaciones de Fiscalía, Instituto de Medicina Legal, Secretaria de Gobierno, Salud y Transito. Utiliza tecnología de punta para garantizar la calidad en el procesamiento y análisis de los datos, Articula sus labores investigativas con los centros de investigaciones sociales de las universidades que hacen presencia en el municipio y otros sitios del país o del exterior para complementar con estudios de aspectos sociales que inciden en la seguridad y la convivencia y así responder a los interrogantes que sobre la materia surjan en la ciudad.</a:t>
            </a:r>
            <a:endParaRPr lang="es-CO" sz="2100" dirty="0">
              <a:solidFill>
                <a:prstClr val="black"/>
              </a:solidFill>
              <a:latin typeface="Century Gothic" pitchFamily="34" charset="0"/>
              <a:ea typeface="Times New Roman"/>
              <a:cs typeface="Times New Roman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168702"/>
            <a:ext cx="1224136" cy="5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9153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OBJETIVO 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4790" y="1556792"/>
            <a:ext cx="87129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600" dirty="0">
                <a:latin typeface="Century Gothic" pitchFamily="34" charset="0"/>
              </a:rPr>
              <a:t>Consolidar en el Municipio de Pasto un sistema de vigilancia de eventos violentos y conflictividades a través de la implementación de un sistema de información </a:t>
            </a:r>
            <a:r>
              <a:rPr lang="es-CO" sz="2600" dirty="0" err="1">
                <a:latin typeface="Century Gothic" pitchFamily="34" charset="0"/>
              </a:rPr>
              <a:t>georeferenciado</a:t>
            </a:r>
            <a:r>
              <a:rPr lang="es-CO" sz="2600" dirty="0">
                <a:latin typeface="Century Gothic" pitchFamily="34" charset="0"/>
              </a:rPr>
              <a:t> y permanente que oriente y apoye políticas de prevención y control basadas el análisis colectivo del comportamiento de los fenómenos y en la participación de la sociedad civil con miras a la elaboración de una política local de prevención plenamente articulada al Plan de Desarrollo Municipal.</a:t>
            </a:r>
            <a:endParaRPr lang="es-CO" sz="2600" dirty="0">
              <a:solidFill>
                <a:prstClr val="black"/>
              </a:solidFill>
              <a:latin typeface="Century Gothic" pitchFamily="34" charset="0"/>
              <a:ea typeface="Times New Roman"/>
              <a:cs typeface="Times New Roman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168702"/>
            <a:ext cx="1224136" cy="5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9153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ORGANIGRAMA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168702"/>
            <a:ext cx="1224136" cy="5230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13" y="957702"/>
            <a:ext cx="56673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5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37" y="946745"/>
            <a:ext cx="59721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9153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LINEAS DE VIGILANCIA 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168702"/>
            <a:ext cx="1224136" cy="5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ue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ueba" id="{B366C0BC-97A3-46EB-B54D-76DD329BC83C}" vid="{F7A1D51C-AFEC-4DFE-BE85-A71EFACACF8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prueba</Template>
  <TotalTime>691</TotalTime>
  <Words>805</Words>
  <Application>Microsoft Office PowerPoint</Application>
  <PresentationFormat>Carta (216 x 279 mm)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prueba</vt:lpstr>
      <vt:lpstr>SECRETARIA DE GOBIERNO  SUBSECRETARIA JUSTICIA Y SEGURIDAD OBSERVATORIO DEL DELITO</vt:lpstr>
      <vt:lpstr>ANTECEDENTES</vt:lpstr>
      <vt:lpstr>ANTECEDENTES</vt:lpstr>
      <vt:lpstr>ACUERDO MUNICIPAL Nº 019 NOVIEMBRE 22 DEL 2002. </vt:lpstr>
      <vt:lpstr>MISIÓN </vt:lpstr>
      <vt:lpstr>VISIÓN </vt:lpstr>
      <vt:lpstr>OBJETIVO </vt:lpstr>
      <vt:lpstr>ORGANIGRAMA</vt:lpstr>
      <vt:lpstr>LINEAS DE VIGILANCIA </vt:lpstr>
      <vt:lpstr>FUENTES DE INFORMACION</vt:lpstr>
      <vt:lpstr>PROCESAMIENTO DE LA INFORMACION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PRESENTACIÓN</dc:title>
  <dc:creator>Javier Giovanni Jojoa Orbes</dc:creator>
  <cp:keywords>Oficina de Comunicacion Social - Alcaldia de Pasto;Presentacion powerpoint</cp:keywords>
  <cp:lastModifiedBy>Luffi</cp:lastModifiedBy>
  <cp:revision>55</cp:revision>
  <cp:lastPrinted>2016-05-06T13:31:00Z</cp:lastPrinted>
  <dcterms:created xsi:type="dcterms:W3CDTF">2016-02-26T15:28:15Z</dcterms:created>
  <dcterms:modified xsi:type="dcterms:W3CDTF">2016-08-25T15:27:56Z</dcterms:modified>
</cp:coreProperties>
</file>