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73" r:id="rId4"/>
    <p:sldId id="307" r:id="rId5"/>
    <p:sldId id="371" r:id="rId6"/>
    <p:sldId id="393" r:id="rId7"/>
    <p:sldId id="288" r:id="rId8"/>
    <p:sldId id="358" r:id="rId9"/>
    <p:sldId id="378" r:id="rId10"/>
    <p:sldId id="376" r:id="rId11"/>
    <p:sldId id="394" r:id="rId12"/>
    <p:sldId id="379" r:id="rId13"/>
    <p:sldId id="282" r:id="rId14"/>
    <p:sldId id="385" r:id="rId15"/>
    <p:sldId id="392" r:id="rId16"/>
    <p:sldId id="387" r:id="rId17"/>
    <p:sldId id="377" r:id="rId18"/>
    <p:sldId id="382" r:id="rId19"/>
    <p:sldId id="388" r:id="rId20"/>
    <p:sldId id="380" r:id="rId21"/>
    <p:sldId id="372" r:id="rId22"/>
    <p:sldId id="386" r:id="rId23"/>
    <p:sldId id="308" r:id="rId24"/>
    <p:sldId id="352" r:id="rId25"/>
    <p:sldId id="350" r:id="rId26"/>
    <p:sldId id="395" r:id="rId27"/>
    <p:sldId id="26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F31"/>
    <a:srgbClr val="2B2C6A"/>
    <a:srgbClr val="0A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>
        <p:scale>
          <a:sx n="96" d="100"/>
          <a:sy n="96" d="100"/>
        </p:scale>
        <p:origin x="-84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BA8A3-2F95-40E1-8409-8EF0D97CD59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DBAB9-0648-4C4C-ACBC-D332FCB9F0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DBAB9-0648-4C4C-ACBC-D332FCB9F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6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7" y="1712133"/>
            <a:ext cx="6070522" cy="595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1 texto dos columnas / espacio imagen superi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22316" y="4789450"/>
            <a:ext cx="9469582" cy="161135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522316" y="3465773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522316" y="4339243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9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22316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0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4232563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4"/>
          </p:nvPr>
        </p:nvSpPr>
        <p:spPr>
          <a:xfrm>
            <a:off x="7942810" y="0"/>
            <a:ext cx="3541019" cy="32419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446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8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4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4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5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44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69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08273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8273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08804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93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506979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06979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510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576072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1 imagen opc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791401" y="1000467"/>
            <a:ext cx="5029297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791401" y="2814594"/>
            <a:ext cx="5029297" cy="243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.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791932" y="2084403"/>
            <a:ext cx="5028766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3128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44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1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ara imagen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5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1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R PRESENT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5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27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93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1847" y="2203255"/>
            <a:ext cx="7606005" cy="12957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744824" y="1997366"/>
            <a:ext cx="93307" cy="170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1 columna - espacio 1 image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46497"/>
            <a:ext cx="5976644" cy="3099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2" name="Título 5"/>
          <p:cNvSpPr>
            <a:spLocks noGrp="1"/>
          </p:cNvSpPr>
          <p:nvPr>
            <p:ph type="title"/>
          </p:nvPr>
        </p:nvSpPr>
        <p:spPr>
          <a:xfrm>
            <a:off x="838200" y="564631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838200" y="1438101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4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924704" y="564631"/>
            <a:ext cx="4247601" cy="448119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95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texto a dos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721822" y="2594890"/>
            <a:ext cx="5976644" cy="2949699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721822" y="1096646"/>
            <a:ext cx="5976644" cy="87347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A63A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721822" y="1970116"/>
            <a:ext cx="5976644" cy="35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B2C6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s-CO" dirty="0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83388" y="1096963"/>
            <a:ext cx="4422775" cy="444817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3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9895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888" y="1668767"/>
            <a:ext cx="60706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3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0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ítulo y texto / espacio para imagen opc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3357" y="584831"/>
            <a:ext cx="6070522" cy="1067484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57" y="2307518"/>
            <a:ext cx="6070522" cy="294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3358" y="1652315"/>
            <a:ext cx="6134890" cy="655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7AF3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posición de imagen 14"/>
          <p:cNvSpPr>
            <a:spLocks noGrp="1"/>
          </p:cNvSpPr>
          <p:nvPr>
            <p:ph type="pic" sz="quarter" idx="12"/>
          </p:nvPr>
        </p:nvSpPr>
        <p:spPr>
          <a:xfrm>
            <a:off x="6758450" y="0"/>
            <a:ext cx="5433550" cy="68580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3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3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161A57D-AAAF-85D3-D766-68E570BC49D6}"/>
              </a:ext>
            </a:extLst>
          </p:cNvPr>
          <p:cNvSpPr txBox="1"/>
          <p:nvPr/>
        </p:nvSpPr>
        <p:spPr>
          <a:xfrm>
            <a:off x="1045535" y="698437"/>
            <a:ext cx="10100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Reporte a Entes Externos de Control – Posibles Irregularidades</a:t>
            </a:r>
            <a:b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E361E6-1CAB-4A08-9F82-A0D355DF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0" y="1467751"/>
            <a:ext cx="11068547" cy="51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161A57D-AAAF-85D3-D766-68E570BC49D6}"/>
              </a:ext>
            </a:extLst>
          </p:cNvPr>
          <p:cNvSpPr txBox="1"/>
          <p:nvPr/>
        </p:nvSpPr>
        <p:spPr>
          <a:xfrm>
            <a:off x="1283389" y="439370"/>
            <a:ext cx="10100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Reporte a Entes Externos de Control – Posibles Irregularidades</a:t>
            </a:r>
            <a:b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C7403A-8E12-401B-A8F8-6BC9CC0F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2" y="1088099"/>
            <a:ext cx="10576638" cy="55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7D5B2B-01E6-68FA-119F-9135F3FE64D6}"/>
              </a:ext>
            </a:extLst>
          </p:cNvPr>
          <p:cNvSpPr txBox="1"/>
          <p:nvPr/>
        </p:nvSpPr>
        <p:spPr>
          <a:xfrm>
            <a:off x="1787626" y="168131"/>
            <a:ext cx="9304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ESTADO DE PLANES DE MEJORAMIENTO  </a:t>
            </a: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Suscritos en Auditorias con Entes Externos - vigencia 2024</a:t>
            </a:r>
            <a:endParaRPr lang="es-CO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CE738-E702-102A-5402-B709576A6095}"/>
              </a:ext>
            </a:extLst>
          </p:cNvPr>
          <p:cNvSpPr txBox="1"/>
          <p:nvPr/>
        </p:nvSpPr>
        <p:spPr>
          <a:xfrm>
            <a:off x="8720758" y="6562716"/>
            <a:ext cx="1847850" cy="28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Autoría propia</a:t>
            </a:r>
            <a:endParaRPr lang="es-CO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38E359-5375-47B6-9E9C-DDCD4A19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0" y="1093250"/>
            <a:ext cx="10398680" cy="54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4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419" y="2260905"/>
            <a:ext cx="10888581" cy="3261880"/>
          </a:xfrm>
        </p:spPr>
        <p:txBody>
          <a:bodyPr/>
          <a:lstStyle/>
          <a:p>
            <a:pPr algn="ctr"/>
            <a:r>
              <a:rPr lang="es-ES" sz="4200" dirty="0"/>
              <a:t>7. Informe de seguimiento a Riesgos, vigencia 2024.</a:t>
            </a:r>
            <a:br>
              <a:rPr lang="es-CO" sz="4200" dirty="0"/>
            </a:br>
            <a:br>
              <a:rPr lang="es-CO" sz="4200" dirty="0"/>
            </a:b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47042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28DFEA-930E-5355-594B-ABA1A43E0948}"/>
              </a:ext>
            </a:extLst>
          </p:cNvPr>
          <p:cNvSpPr txBox="1"/>
          <p:nvPr/>
        </p:nvSpPr>
        <p:spPr>
          <a:xfrm>
            <a:off x="2111252" y="6596390"/>
            <a:ext cx="76793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05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Informe cuatrimestral OPGI</a:t>
            </a:r>
            <a:endParaRPr lang="es-CO" sz="105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692B08-04AD-05D7-66C4-9D5F5F9F5E1A}"/>
              </a:ext>
            </a:extLst>
          </p:cNvPr>
          <p:cNvSpPr txBox="1"/>
          <p:nvPr/>
        </p:nvSpPr>
        <p:spPr>
          <a:xfrm>
            <a:off x="1138376" y="92765"/>
            <a:ext cx="102584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INFORME DE  SEGUIMIENTO A RIESGOS DE GESTIÓN Y CORRUPCIÓN 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Vigencia 2024</a:t>
            </a: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5B8F49-CF60-44ED-8045-B72A50C0A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64" y="987440"/>
            <a:ext cx="9278471" cy="56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B6BB77-CA59-4204-8CCB-514786E9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66" y="919698"/>
            <a:ext cx="5010623" cy="17670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E65624-6D50-4F94-BCE6-5D479CB43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59" y="3101621"/>
            <a:ext cx="10552882" cy="30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778" y="2187790"/>
            <a:ext cx="8521065" cy="3261880"/>
          </a:xfrm>
        </p:spPr>
        <p:txBody>
          <a:bodyPr/>
          <a:lstStyle/>
          <a:p>
            <a:pPr algn="ctr"/>
            <a:r>
              <a:rPr lang="es-MX" sz="4000" dirty="0"/>
              <a:t>8. Ejecución Presupuestal  por Dependencias con corte a </a:t>
            </a:r>
            <a:br>
              <a:rPr lang="es-MX" sz="4000" dirty="0"/>
            </a:br>
            <a:r>
              <a:rPr lang="es-MX" sz="4000" dirty="0"/>
              <a:t>30 de noviembre de 2024</a:t>
            </a:r>
            <a:r>
              <a:rPr lang="es-ES" sz="4200" dirty="0"/>
              <a:t>.</a:t>
            </a:r>
            <a:br>
              <a:rPr lang="es-CO" sz="4200" dirty="0"/>
            </a:br>
            <a:br>
              <a:rPr lang="es-CO" sz="4200" dirty="0"/>
            </a:b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15117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AF8E21-DBF8-BBC6-4BE0-46388797755D}"/>
              </a:ext>
            </a:extLst>
          </p:cNvPr>
          <p:cNvSpPr txBox="1"/>
          <p:nvPr/>
        </p:nvSpPr>
        <p:spPr>
          <a:xfrm>
            <a:off x="5912305" y="6581001"/>
            <a:ext cx="3647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Secretaría de Hacienda (Presupuesto)</a:t>
            </a:r>
            <a:endParaRPr lang="es-CO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A54A9D-E399-1E8C-79EE-F0A980301F59}"/>
              </a:ext>
            </a:extLst>
          </p:cNvPr>
          <p:cNvSpPr txBox="1"/>
          <p:nvPr/>
        </p:nvSpPr>
        <p:spPr>
          <a:xfrm>
            <a:off x="219633" y="112889"/>
            <a:ext cx="11385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Ejecución Presupuestal  por Dependencias  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con corte a  30 de noviembre de 2024</a:t>
            </a: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016C0F-1912-6522-4BCF-A85885F5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003480"/>
            <a:ext cx="2156178" cy="1125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D021D8-D3D8-2D7A-E781-899FADA2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87" y="1078782"/>
            <a:ext cx="8365739" cy="55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312" y="2146403"/>
            <a:ext cx="8579376" cy="3261880"/>
          </a:xfrm>
        </p:spPr>
        <p:txBody>
          <a:bodyPr/>
          <a:lstStyle/>
          <a:p>
            <a:pPr algn="ctr"/>
            <a:r>
              <a:rPr lang="es-ES" sz="4200" dirty="0"/>
              <a:t>9.	</a:t>
            </a:r>
            <a:r>
              <a:rPr lang="es-MX" sz="4000" dirty="0"/>
              <a:t> Informe de PQRS con corte a 19 de diciembre de 2024</a:t>
            </a:r>
            <a:r>
              <a:rPr lang="es-ES" sz="4200" dirty="0"/>
              <a:t>.</a:t>
            </a:r>
            <a:br>
              <a:rPr lang="es-CO" sz="4200" dirty="0"/>
            </a:br>
            <a:br>
              <a:rPr lang="es-CO" sz="4200" dirty="0"/>
            </a:b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92642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AF8E21-DBF8-BBC6-4BE0-46388797755D}"/>
              </a:ext>
            </a:extLst>
          </p:cNvPr>
          <p:cNvSpPr txBox="1"/>
          <p:nvPr/>
        </p:nvSpPr>
        <p:spPr>
          <a:xfrm>
            <a:off x="7905446" y="6615876"/>
            <a:ext cx="3647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Unidad de Correspondencia - ORFEO</a:t>
            </a:r>
            <a:endParaRPr lang="es-CO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A54A9D-E399-1E8C-79EE-F0A980301F59}"/>
              </a:ext>
            </a:extLst>
          </p:cNvPr>
          <p:cNvSpPr txBox="1"/>
          <p:nvPr/>
        </p:nvSpPr>
        <p:spPr>
          <a:xfrm>
            <a:off x="374254" y="1930400"/>
            <a:ext cx="26060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Seguimiento a PQRS  con corte a  19 de diciembre de 2024</a:t>
            </a: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10E548-0485-4653-8DDF-724DBFAD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93" y="158044"/>
            <a:ext cx="6636774" cy="63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8402" y="1962330"/>
            <a:ext cx="9016013" cy="3259247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002060"/>
                </a:solidFill>
              </a:rPr>
              <a:t>Comité Institucional Coordinador de Control Interno</a:t>
            </a:r>
            <a:br>
              <a:rPr lang="es-CO" dirty="0">
                <a:solidFill>
                  <a:srgbClr val="002060"/>
                </a:solidFill>
              </a:rPr>
            </a:br>
            <a:br>
              <a:rPr lang="es-CO" dirty="0">
                <a:solidFill>
                  <a:srgbClr val="002060"/>
                </a:solidFill>
              </a:rPr>
            </a:br>
            <a:r>
              <a:rPr lang="es-CO" dirty="0">
                <a:solidFill>
                  <a:srgbClr val="002060"/>
                </a:solidFill>
              </a:rPr>
              <a:t>20 de Diciembre de 2024</a:t>
            </a:r>
            <a:br>
              <a:rPr lang="en-US" dirty="0">
                <a:solidFill>
                  <a:srgbClr val="002060"/>
                </a:solidFill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48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5081" y="1536803"/>
            <a:ext cx="8579376" cy="3261880"/>
          </a:xfrm>
        </p:spPr>
        <p:txBody>
          <a:bodyPr/>
          <a:lstStyle/>
          <a:p>
            <a:pPr algn="ctr"/>
            <a:r>
              <a:rPr lang="es-ES" sz="4200" dirty="0"/>
              <a:t>10.	Evaluación de Gestión por Dependencias </a:t>
            </a:r>
            <a:br>
              <a:rPr lang="es-ES" sz="4200" dirty="0"/>
            </a:br>
            <a:r>
              <a:rPr lang="es-ES" sz="4200" dirty="0"/>
              <a:t>(enero a noviembre 2024)</a:t>
            </a:r>
            <a:br>
              <a:rPr lang="es-CO" sz="4200" dirty="0"/>
            </a:br>
            <a:br>
              <a:rPr lang="es-CO" sz="4200" dirty="0"/>
            </a:b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2211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2CE738-E702-102A-5402-B709576A6095}"/>
              </a:ext>
            </a:extLst>
          </p:cNvPr>
          <p:cNvSpPr txBox="1"/>
          <p:nvPr/>
        </p:nvSpPr>
        <p:spPr>
          <a:xfrm>
            <a:off x="9674178" y="5802489"/>
            <a:ext cx="1847850" cy="28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Autoría propia</a:t>
            </a:r>
            <a:endParaRPr lang="es-CO" sz="1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43D2E6-936E-50B9-CEF8-4DCC7DAEE27F}"/>
              </a:ext>
            </a:extLst>
          </p:cNvPr>
          <p:cNvSpPr txBox="1"/>
          <p:nvPr/>
        </p:nvSpPr>
        <p:spPr>
          <a:xfrm>
            <a:off x="851298" y="230108"/>
            <a:ext cx="10258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Criterios para la Evaluación de Gestión por Dependencias 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(enero a noviembre 2024)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5D9DE9-353E-4511-9D9D-8A856332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8" y="1595437"/>
            <a:ext cx="10415014" cy="42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2CE738-E702-102A-5402-B709576A6095}"/>
              </a:ext>
            </a:extLst>
          </p:cNvPr>
          <p:cNvSpPr txBox="1"/>
          <p:nvPr/>
        </p:nvSpPr>
        <p:spPr>
          <a:xfrm>
            <a:off x="7977060" y="6591629"/>
            <a:ext cx="1847850" cy="28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Autoría propia</a:t>
            </a:r>
            <a:endParaRPr lang="es-C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FF9F16-1B52-0A8A-B113-AE7DE9CAF13E}"/>
              </a:ext>
            </a:extLst>
          </p:cNvPr>
          <p:cNvSpPr txBox="1"/>
          <p:nvPr/>
        </p:nvSpPr>
        <p:spPr>
          <a:xfrm>
            <a:off x="3172597" y="0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Evaluación de Gestión por Dependencias </a:t>
            </a:r>
            <a:b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(enero a noviembre 2024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1984D3-8033-4535-A844-98735898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12" y="830996"/>
            <a:ext cx="9764576" cy="57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8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220" y="1997254"/>
            <a:ext cx="9791373" cy="1678013"/>
          </a:xfrm>
        </p:spPr>
        <p:txBody>
          <a:bodyPr/>
          <a:lstStyle/>
          <a:p>
            <a:pPr algn="ctr"/>
            <a:r>
              <a:rPr lang="es-ES" sz="4200" dirty="0"/>
              <a:t>11. Presentación informe comparativo de Austeridad en el Gasto del tercer trimestre de 2024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9DB210-A4FA-CB87-9DF4-0C72E4FC49CB}"/>
              </a:ext>
            </a:extLst>
          </p:cNvPr>
          <p:cNvSpPr txBox="1"/>
          <p:nvPr/>
        </p:nvSpPr>
        <p:spPr>
          <a:xfrm>
            <a:off x="7567723" y="57110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Fuente: 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47976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3E2EEB1B-F7FD-F4DA-952B-B2D1609609D1}"/>
              </a:ext>
            </a:extLst>
          </p:cNvPr>
          <p:cNvSpPr txBox="1"/>
          <p:nvPr/>
        </p:nvSpPr>
        <p:spPr>
          <a:xfrm>
            <a:off x="1612598" y="276225"/>
            <a:ext cx="89668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CONSOLIDADO COMPARATIVO DE GASTOS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algn="ctr"/>
            <a:r>
              <a:rPr lang="es-MX" sz="2100" b="1" dirty="0">
                <a:solidFill>
                  <a:schemeClr val="accent1">
                    <a:lumMod val="75000"/>
                  </a:schemeClr>
                </a:solidFill>
              </a:rPr>
              <a:t>segundo trimestre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  <a:r>
              <a:rPr lang="es-MX" sz="2100" b="1" dirty="0">
                <a:solidFill>
                  <a:schemeClr val="accent1">
                    <a:lumMod val="75000"/>
                  </a:schemeClr>
                </a:solidFill>
              </a:rPr>
              <a:t> - tercer trimestre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2024 </a:t>
            </a:r>
            <a:r>
              <a:rPr lang="es-MX" sz="2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O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AA7359-64B6-872D-B123-731CA820C959}"/>
              </a:ext>
            </a:extLst>
          </p:cNvPr>
          <p:cNvSpPr txBox="1"/>
          <p:nvPr/>
        </p:nvSpPr>
        <p:spPr>
          <a:xfrm>
            <a:off x="813543" y="6379811"/>
            <a:ext cx="5865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Información Consolidada por  Subsecretaría de Apoyo Logístico</a:t>
            </a:r>
            <a:endParaRPr lang="es-CO" sz="12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26150A3-4F74-42F9-559D-8EC6007C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120108"/>
            <a:ext cx="103536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1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3CB4813-6175-114E-56DC-4882674F07D9}"/>
              </a:ext>
            </a:extLst>
          </p:cNvPr>
          <p:cNvSpPr txBox="1"/>
          <p:nvPr/>
        </p:nvSpPr>
        <p:spPr>
          <a:xfrm>
            <a:off x="2698011" y="220775"/>
            <a:ext cx="71158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CONSOLIDADO COMPARATIVO DE GASTOS  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tercer trimestre 2023 vs  tercer  trimestre 2024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A035B9-F2E5-4093-8F0C-2B7C3951E008}"/>
              </a:ext>
            </a:extLst>
          </p:cNvPr>
          <p:cNvSpPr txBox="1"/>
          <p:nvPr/>
        </p:nvSpPr>
        <p:spPr>
          <a:xfrm>
            <a:off x="625096" y="6373400"/>
            <a:ext cx="4291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Información  Subsecretaría de Apoyo Logístico</a:t>
            </a:r>
            <a:endParaRPr lang="es-CO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E2B74F-DBBD-469F-AEAE-3CF0372A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401350"/>
            <a:ext cx="11372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3CB4813-6175-114E-56DC-4882674F07D9}"/>
              </a:ext>
            </a:extLst>
          </p:cNvPr>
          <p:cNvSpPr txBox="1"/>
          <p:nvPr/>
        </p:nvSpPr>
        <p:spPr>
          <a:xfrm>
            <a:off x="2538080" y="469130"/>
            <a:ext cx="7115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F16CD8-8699-44EF-8280-805E5C3EBC52}"/>
              </a:ext>
            </a:extLst>
          </p:cNvPr>
          <p:cNvSpPr/>
          <p:nvPr/>
        </p:nvSpPr>
        <p:spPr>
          <a:xfrm>
            <a:off x="625095" y="1132922"/>
            <a:ext cx="10438015" cy="527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CO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Los gastos de la Alcaldía de Pasto durante el tercer trimestre de 2024, en comparación con el mismo período de 2023, presentan un aumento del 12.1% en términos de valores corrientes, lo que equivale a $305.090.821. Sin embargo, al ajustar estos valores a cifras constantes, el incremento se reduce al 7.3%, es decir, $174.663.434.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s-CO" sz="14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CO" sz="1400" dirty="0">
                <a:latin typeface="Century Gothic" panose="020B0502020202020204" pitchFamily="34" charset="0"/>
              </a:rPr>
              <a:t>Servicios públicos, el gasto en energía ha mostrado un incremento interanual del 0.6%. Sin embargo, a corto plazo, se registra una disminución del -9.2%.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s-CO" sz="14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CO" sz="1400" dirty="0">
                <a:latin typeface="Century Gothic" panose="020B0502020202020204" pitchFamily="34" charset="0"/>
              </a:rPr>
              <a:t>En cuanto al servicio de acueducto, aseo y alcantarillado, se observa una disminución del -6.4% en comparación con el tercer trimestre de la vigencia de 2023, y una reducción aún más significativa del -13.3% respecto al segundo trimestre de 2024.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s-CO" sz="14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dirty="0">
                <a:latin typeface="Century Gothic" panose="020B0502020202020204" pitchFamily="34" charset="0"/>
              </a:rPr>
              <a:t>En relación con el gasto de suministros, que incluye elementos de aseo, cafetería y útiles de oficina, se ha observado un incremento  del 58% en el tercer trimestre de 2024 en comparación con el mismo período de 2023.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dirty="0">
                <a:latin typeface="Century Gothic" panose="020B0502020202020204" pitchFamily="34" charset="0"/>
              </a:rPr>
              <a:t>En lo referente al consumo de combustible, se observa un incremento del 67.9% en comparación con el tercer trimestre de 2023, lo que equivale a $ 104,693,326, este aumento se atribuye a que la Secretaría de Infraestructura está reportando el consumo correspondiente al tercer trimestre del 2024 y a meses anteriores.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s-MX" sz="14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dirty="0">
                <a:latin typeface="Century Gothic" panose="020B0502020202020204" pitchFamily="34" charset="0"/>
              </a:rPr>
              <a:t>En el gasto por viáticos, se observa una disminución del -23% en comparación con el tercer trimestre de 2023, lo cual se atribuye a las políticas establecidas por el actual Alcalde. Sin embargo, al comparar con el segundo trimestre de 2024, se registra un incremento del 44.7%.  </a:t>
            </a:r>
            <a:endParaRPr lang="es-C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1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05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20644" y="1340690"/>
            <a:ext cx="9550712" cy="50507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 a lista y verificación de Quórum.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y aprobación del orden del día.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probación del Acta No 003 de agosto 12 del 2024.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a compromisos del acta 003 de agosto 12 del 2024.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Programa Anual de Auditoría vigencia 2024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Auditorías externas con entes de control y vigilancia- seguimientos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seguimiento a riesgos, vigencia 2024.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presupuestal a 30 de noviembre del 2024.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PQRS con corte a 19 de diciembre de 2024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Gestión por Dependencias (enero a noviembre 2024)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informe comparativo de Austeridad en el Gasto del tercer trimestre de 2024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Proposiciones y Varios</a:t>
            </a:r>
            <a:endParaRPr lang="es-E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redondeado 3">
            <a:extLst>
              <a:ext uri="{FF2B5EF4-FFF2-40B4-BE49-F238E27FC236}">
                <a16:creationId xmlns:a16="http://schemas.microsoft.com/office/drawing/2014/main" id="{BB1E5AF8-93B0-7C3F-E80E-3F807E8BC158}"/>
              </a:ext>
            </a:extLst>
          </p:cNvPr>
          <p:cNvSpPr/>
          <p:nvPr/>
        </p:nvSpPr>
        <p:spPr>
          <a:xfrm>
            <a:off x="2369096" y="466568"/>
            <a:ext cx="6645734" cy="5303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ORDEN DEL DIA</a:t>
            </a:r>
          </a:p>
        </p:txBody>
      </p:sp>
    </p:spTree>
    <p:extLst>
      <p:ext uri="{BB962C8B-B14F-4D97-AF65-F5344CB8AC3E}">
        <p14:creationId xmlns:p14="http://schemas.microsoft.com/office/powerpoint/2010/main" val="38581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02" y="2380419"/>
            <a:ext cx="9777715" cy="1295725"/>
          </a:xfrm>
        </p:spPr>
        <p:txBody>
          <a:bodyPr/>
          <a:lstStyle/>
          <a:p>
            <a:pPr algn="ctr"/>
            <a:r>
              <a:rPr lang="es-ES" dirty="0"/>
              <a:t>4. Seguimiento a compromisos del acta 003 de agosto 12 del 2024.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C6CD4B-268A-699B-269B-0CA358B81C1A}"/>
              </a:ext>
            </a:extLst>
          </p:cNvPr>
          <p:cNvSpPr txBox="1"/>
          <p:nvPr/>
        </p:nvSpPr>
        <p:spPr>
          <a:xfrm>
            <a:off x="7791007" y="577488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Fuente: 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350361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9721EB-2E84-817F-9894-7DF260DF1C91}"/>
              </a:ext>
            </a:extLst>
          </p:cNvPr>
          <p:cNvSpPr txBox="1"/>
          <p:nvPr/>
        </p:nvSpPr>
        <p:spPr>
          <a:xfrm>
            <a:off x="2988635" y="396730"/>
            <a:ext cx="62147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SEGUIMIENTO A COMPROMISOS</a:t>
            </a: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Acta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No. 003 de 12 de agosto de 2024</a:t>
            </a:r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3440B7-4EBF-4D9D-8AC2-D37861DD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08" y="1495248"/>
            <a:ext cx="9681797" cy="46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9721EB-2E84-817F-9894-7DF260DF1C91}"/>
              </a:ext>
            </a:extLst>
          </p:cNvPr>
          <p:cNvSpPr txBox="1"/>
          <p:nvPr/>
        </p:nvSpPr>
        <p:spPr>
          <a:xfrm>
            <a:off x="2988635" y="746686"/>
            <a:ext cx="62147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SEGUIMIENTO A COMPROMISOS</a:t>
            </a: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Acta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No. 003 de 12 de agosto de 2024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Realmente recaudado </a:t>
            </a:r>
            <a:endParaRPr lang="es-C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624210-AA12-4A38-B56B-7D249225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56" y="2226908"/>
            <a:ext cx="9889066" cy="32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4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6125" y="1649977"/>
            <a:ext cx="9927990" cy="3261880"/>
          </a:xfrm>
        </p:spPr>
        <p:txBody>
          <a:bodyPr/>
          <a:lstStyle/>
          <a:p>
            <a:pPr algn="ctr"/>
            <a:r>
              <a:rPr lang="es-E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BR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Programa Anual de Auditoria vigencia 2024</a:t>
            </a:r>
            <a:br>
              <a:rPr lang="es-E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Auditorias Internas</a:t>
            </a:r>
            <a:br>
              <a:rPr lang="es-E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218863-8B77-0BC8-874E-82F9E51494AE}"/>
              </a:ext>
            </a:extLst>
          </p:cNvPr>
          <p:cNvSpPr txBox="1"/>
          <p:nvPr/>
        </p:nvSpPr>
        <p:spPr>
          <a:xfrm>
            <a:off x="7429500" y="573235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Fuente: 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208089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7763CA-DDF5-BDC5-49CC-0CCB05F97B8E}"/>
              </a:ext>
            </a:extLst>
          </p:cNvPr>
          <p:cNvSpPr txBox="1"/>
          <p:nvPr/>
        </p:nvSpPr>
        <p:spPr>
          <a:xfrm>
            <a:off x="1119999" y="117557"/>
            <a:ext cx="9431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BALANCE DE AUDITORÍAS INTERNAS VIGENCIA </a:t>
            </a: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 con corte a noviembre de </a:t>
            </a: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8E3C32-6EF1-9DE1-A473-21086ACB1C6B}"/>
              </a:ext>
            </a:extLst>
          </p:cNvPr>
          <p:cNvSpPr txBox="1"/>
          <p:nvPr/>
        </p:nvSpPr>
        <p:spPr>
          <a:xfrm>
            <a:off x="10232102" y="6584680"/>
            <a:ext cx="7679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CO" sz="1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uente: Autoría propia</a:t>
            </a:r>
            <a:endParaRPr lang="es-CO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8DEA31-43E1-4093-AAB9-81021E74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933" y="3874148"/>
            <a:ext cx="1352550" cy="1066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E510D4-2F7C-4B6B-A15D-D2680570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302" y="2885954"/>
            <a:ext cx="3401812" cy="6667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33AC66-779F-43F6-A22C-5AD8F2C8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31" y="1171213"/>
            <a:ext cx="8147716" cy="55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227" y="2079825"/>
            <a:ext cx="10888581" cy="3261880"/>
          </a:xfrm>
        </p:spPr>
        <p:txBody>
          <a:bodyPr/>
          <a:lstStyle/>
          <a:p>
            <a:pPr algn="ctr"/>
            <a:r>
              <a:rPr lang="es-ES" sz="4200" dirty="0"/>
              <a:t>       6.	Informe de Auditorías externas con Entes de Control y Vigilancia- seguimientos.</a:t>
            </a:r>
            <a:br>
              <a:rPr lang="es-CO" sz="4200" dirty="0"/>
            </a:br>
            <a:br>
              <a:rPr lang="es-CO" sz="4200" dirty="0"/>
            </a:b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40627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795</Words>
  <Application>Microsoft Office PowerPoint</Application>
  <PresentationFormat>Panorámica</PresentationFormat>
  <Paragraphs>69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Times New Roman</vt:lpstr>
      <vt:lpstr>Wingdings</vt:lpstr>
      <vt:lpstr>Tema de Office</vt:lpstr>
      <vt:lpstr>Presentación de PowerPoint</vt:lpstr>
      <vt:lpstr>Comité Institucional Coordinador de Control Interno  20 de Diciembre de 2024 </vt:lpstr>
      <vt:lpstr>Presentación de PowerPoint</vt:lpstr>
      <vt:lpstr>4. Seguimiento a compromisos del acta 003 de agosto 12 del 2024.</vt:lpstr>
      <vt:lpstr>Presentación de PowerPoint</vt:lpstr>
      <vt:lpstr>Presentación de PowerPoint</vt:lpstr>
      <vt:lpstr>5. Balance Programa Anual de Auditoria vigencia 2024 Auditorias Internas </vt:lpstr>
      <vt:lpstr>Presentación de PowerPoint</vt:lpstr>
      <vt:lpstr>       6. Informe de Auditorías externas con Entes de Control y Vigilancia- seguimientos.  </vt:lpstr>
      <vt:lpstr>Presentación de PowerPoint</vt:lpstr>
      <vt:lpstr>Presentación de PowerPoint</vt:lpstr>
      <vt:lpstr>Presentación de PowerPoint</vt:lpstr>
      <vt:lpstr>7. Informe de seguimiento a Riesgos, vigencia 2024.  </vt:lpstr>
      <vt:lpstr>Presentación de PowerPoint</vt:lpstr>
      <vt:lpstr>Presentación de PowerPoint</vt:lpstr>
      <vt:lpstr>8. Ejecución Presupuestal  por Dependencias con corte a  30 de noviembre de 2024.  </vt:lpstr>
      <vt:lpstr>Presentación de PowerPoint</vt:lpstr>
      <vt:lpstr>9.  Informe de PQRS con corte a 19 de diciembre de 2024.  </vt:lpstr>
      <vt:lpstr>Presentación de PowerPoint</vt:lpstr>
      <vt:lpstr>10. Evaluación de Gestión por Dependencias  (enero a noviembre 2024)  </vt:lpstr>
      <vt:lpstr>Presentación de PowerPoint</vt:lpstr>
      <vt:lpstr>Presentación de PowerPoint</vt:lpstr>
      <vt:lpstr>11. Presentación informe comparativo de Austeridad en el Gasto del tercer trimestre de 2024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PC701630</dc:creator>
  <cp:lastModifiedBy>Oficina Control Interno</cp:lastModifiedBy>
  <cp:revision>252</cp:revision>
  <dcterms:created xsi:type="dcterms:W3CDTF">2024-01-24T22:07:26Z</dcterms:created>
  <dcterms:modified xsi:type="dcterms:W3CDTF">2024-12-23T13:21:26Z</dcterms:modified>
</cp:coreProperties>
</file>