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81" r:id="rId2"/>
    <p:sldId id="382" r:id="rId3"/>
    <p:sldId id="429" r:id="rId4"/>
    <p:sldId id="383" r:id="rId5"/>
    <p:sldId id="443" r:id="rId6"/>
    <p:sldId id="445" r:id="rId7"/>
    <p:sldId id="444" r:id="rId8"/>
    <p:sldId id="423" r:id="rId9"/>
    <p:sldId id="430" r:id="rId10"/>
    <p:sldId id="442" r:id="rId11"/>
    <p:sldId id="431" r:id="rId12"/>
    <p:sldId id="432" r:id="rId13"/>
    <p:sldId id="435" r:id="rId14"/>
    <p:sldId id="434" r:id="rId15"/>
    <p:sldId id="433" r:id="rId16"/>
    <p:sldId id="446" r:id="rId17"/>
    <p:sldId id="441" r:id="rId18"/>
    <p:sldId id="440" r:id="rId19"/>
    <p:sldId id="439" r:id="rId20"/>
    <p:sldId id="438" r:id="rId21"/>
    <p:sldId id="452" r:id="rId22"/>
    <p:sldId id="453" r:id="rId23"/>
    <p:sldId id="454" r:id="rId24"/>
    <p:sldId id="455" r:id="rId25"/>
    <p:sldId id="436" r:id="rId26"/>
    <p:sldId id="447" r:id="rId27"/>
    <p:sldId id="458" r:id="rId28"/>
    <p:sldId id="457" r:id="rId29"/>
    <p:sldId id="492" r:id="rId30"/>
    <p:sldId id="493" r:id="rId31"/>
    <p:sldId id="42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50" r:id="rId43"/>
    <p:sldId id="471" r:id="rId44"/>
    <p:sldId id="402" r:id="rId45"/>
    <p:sldId id="497" r:id="rId46"/>
    <p:sldId id="495" r:id="rId47"/>
    <p:sldId id="496" r:id="rId48"/>
    <p:sldId id="498" r:id="rId49"/>
    <p:sldId id="404" r:id="rId50"/>
    <p:sldId id="405" r:id="rId51"/>
    <p:sldId id="460" r:id="rId52"/>
    <p:sldId id="465" r:id="rId53"/>
    <p:sldId id="464" r:id="rId54"/>
    <p:sldId id="26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82D"/>
    <a:srgbClr val="CC3300"/>
    <a:srgbClr val="FF9900"/>
    <a:srgbClr val="20327C"/>
    <a:srgbClr val="153553"/>
    <a:srgbClr val="1A3B64"/>
    <a:srgbClr val="002060"/>
    <a:srgbClr val="000099"/>
    <a:srgbClr val="112843"/>
    <a:srgbClr val="183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638892\Downloads\GRAFICOS%20CIC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5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Hoja_de_c_lculo_de_Microsoft_Excel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% Dependencias con Inconsistencia entre Reporte SPI y Tablero de Control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6469424"/>
        <c:axId val="-2016468336"/>
        <c:axId val="0"/>
      </c:bar3DChart>
      <c:catAx>
        <c:axId val="-20164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16468336"/>
        <c:crosses val="autoZero"/>
        <c:auto val="1"/>
        <c:lblAlgn val="ctr"/>
        <c:lblOffset val="100"/>
        <c:noMultiLvlLbl val="0"/>
      </c:catAx>
      <c:valAx>
        <c:axId val="-201646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1646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'Apropiado Sin Disp.'!$H$2</c:f>
              <c:strCache>
                <c:ptCount val="1"/>
                <c:pt idx="0">
                  <c:v>UNIDAD EJECUTORA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Disp.'!$H$3:$H$182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FA-4F4B-B04E-3ECA5A7B6C32}"/>
            </c:ext>
          </c:extLst>
        </c:ser>
        <c:ser>
          <c:idx val="1"/>
          <c:order val="1"/>
          <c:tx>
            <c:strRef>
              <c:f>'Apropiado Sin Disp.'!$I$2</c:f>
              <c:strCache>
                <c:ptCount val="1"/>
                <c:pt idx="0">
                  <c:v>REFERENCIA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Disp.'!$I$3:$I$182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FA-4F4B-B04E-3ECA5A7B6C32}"/>
            </c:ext>
          </c:extLst>
        </c:ser>
        <c:ser>
          <c:idx val="2"/>
          <c:order val="2"/>
          <c:tx>
            <c:strRef>
              <c:f>'Apropiado Sin Disp.'!$J$2</c:f>
              <c:strCache>
                <c:ptCount val="1"/>
                <c:pt idx="0">
                  <c:v>NOMBRE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Disp.'!$J$3:$J$182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FA-4F4B-B04E-3ECA5A7B6C32}"/>
            </c:ext>
          </c:extLst>
        </c:ser>
        <c:ser>
          <c:idx val="3"/>
          <c:order val="3"/>
          <c:tx>
            <c:strRef>
              <c:f>'Apropiado Sin Disp.'!$K$2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Disp.'!$K$3:$K$182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FA-4F4B-B04E-3ECA5A7B6C32}"/>
            </c:ext>
          </c:extLst>
        </c:ser>
        <c:ser>
          <c:idx val="4"/>
          <c:order val="4"/>
          <c:tx>
            <c:strRef>
              <c:f>'Apropiado Sin Disp.'!$L$2</c:f>
              <c:strCache>
                <c:ptCount val="1"/>
                <c:pt idx="0">
                  <c:v>ADICION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Disp.'!$L$3:$L$182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FA-4F4B-B04E-3ECA5A7B6C32}"/>
            </c:ext>
          </c:extLst>
        </c:ser>
        <c:ser>
          <c:idx val="5"/>
          <c:order val="5"/>
          <c:tx>
            <c:strRef>
              <c:f>'Apropiado Sin Disp.'!$M$2</c:f>
              <c:strCache>
                <c:ptCount val="1"/>
                <c:pt idx="0">
                  <c:v>REDUCCION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Disp.'!$M$3:$M$182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FA-4F4B-B04E-3ECA5A7B6C32}"/>
            </c:ext>
          </c:extLst>
        </c:ser>
        <c:ser>
          <c:idx val="6"/>
          <c:order val="6"/>
          <c:tx>
            <c:strRef>
              <c:f>'Apropiado Sin Disp.'!$N$2</c:f>
              <c:strCache>
                <c:ptCount val="1"/>
                <c:pt idx="0">
                  <c:v>CREDITO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Disp.'!$N$3:$N$182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FA-4F4B-B04E-3ECA5A7B6C32}"/>
            </c:ext>
          </c:extLst>
        </c:ser>
        <c:ser>
          <c:idx val="7"/>
          <c:order val="7"/>
          <c:tx>
            <c:strRef>
              <c:f>'Apropiado Sin Disp.'!$O$2</c:f>
              <c:strCache>
                <c:ptCount val="1"/>
                <c:pt idx="0">
                  <c:v>CONTRACREDITO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Disp.'!$O$3:$O$182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AFA-4F4B-B04E-3ECA5A7B6C32}"/>
            </c:ext>
          </c:extLst>
        </c:ser>
        <c:ser>
          <c:idx val="8"/>
          <c:order val="8"/>
          <c:tx>
            <c:strRef>
              <c:f>'Apropiado Sin Disp.'!$P$2</c:f>
              <c:strCache>
                <c:ptCount val="1"/>
                <c:pt idx="0">
                  <c:v>APLAZAMIENTO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Disp.'!$P$3:$P$182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AFA-4F4B-B04E-3ECA5A7B6C32}"/>
            </c:ext>
          </c:extLst>
        </c:ser>
        <c:ser>
          <c:idx val="9"/>
          <c:order val="9"/>
          <c:tx>
            <c:strRef>
              <c:f>'Apropiado Sin Disp.'!$Q$2</c:f>
              <c:strCache>
                <c:ptCount val="1"/>
                <c:pt idx="0">
                  <c:v>DESAPLAZAMIENTO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Disp.'!$Q$3:$Q$182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AFA-4F4B-B04E-3ECA5A7B6C32}"/>
            </c:ext>
          </c:extLst>
        </c:ser>
        <c:ser>
          <c:idx val="10"/>
          <c:order val="10"/>
          <c:tx>
            <c:strRef>
              <c:f>'Apropiado Sin Disp.'!$R$2</c:f>
              <c:strCache>
                <c:ptCount val="1"/>
                <c:pt idx="0">
                  <c:v>TOTAL APROPIADO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Disp.'!$R$3:$R$182</c:f>
              <c:numCache>
                <c:formatCode>_(* #,##0_);_(* \(#,##0\);_(* "-"_);_(@_)</c:formatCode>
                <c:ptCount val="4"/>
                <c:pt idx="0">
                  <c:v>43804584505.780006</c:v>
                </c:pt>
                <c:pt idx="1">
                  <c:v>41122170507.880005</c:v>
                </c:pt>
                <c:pt idx="2">
                  <c:v>1498039418.8999999</c:v>
                </c:pt>
                <c:pt idx="3">
                  <c:v>1184374579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AFA-4F4B-B04E-3ECA5A7B6C32}"/>
            </c:ext>
          </c:extLst>
        </c:ser>
        <c:ser>
          <c:idx val="11"/>
          <c:order val="11"/>
          <c:tx>
            <c:strRef>
              <c:f>'Apropiado Sin Disp.'!$S$2</c:f>
              <c:strCache>
                <c:ptCount val="1"/>
                <c:pt idx="0">
                  <c:v>DISPONIBILIDAD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Disp.'!$S$3:$S$182</c:f>
              <c:numCache>
                <c:formatCode>_(* #,##0_);_(* \(#,##0\);_(* "-"_);_(@_)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AFA-4F4B-B04E-3ECA5A7B6C32}"/>
            </c:ext>
          </c:extLst>
        </c:ser>
        <c:ser>
          <c:idx val="12"/>
          <c:order val="12"/>
          <c:tx>
            <c:strRef>
              <c:f>'Apropiado Sin Disp.'!$T$2</c:f>
              <c:strCache>
                <c:ptCount val="1"/>
                <c:pt idx="0">
                  <c:v>% APROPIACIONES SIN DISP.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'Apropiado Sin Disp.'!$G$3:$G$182</c:f>
              <c:strCache>
                <c:ptCount val="4"/>
                <c:pt idx="0">
                  <c:v>INVERSION</c:v>
                </c:pt>
                <c:pt idx="1">
                  <c:v>Adquisición de bienes y servicios</c:v>
                </c:pt>
                <c:pt idx="2">
                  <c:v>Transferencias corrientes</c:v>
                </c:pt>
                <c:pt idx="3">
                  <c:v>Transferencias de capital</c:v>
                </c:pt>
              </c:strCache>
            </c:strRef>
          </c:cat>
          <c:val>
            <c:numRef>
              <c:f>'Apropiado Sin Disp.'!$T$3:$T$182</c:f>
              <c:numCache>
                <c:formatCode>0%</c:formatCode>
                <c:ptCount val="4"/>
                <c:pt idx="0">
                  <c:v>1</c:v>
                </c:pt>
                <c:pt idx="1">
                  <c:v>0.93876408078825502</c:v>
                </c:pt>
                <c:pt idx="2">
                  <c:v>3.4198233719174617E-2</c:v>
                </c:pt>
                <c:pt idx="3">
                  <c:v>2.7037685492570351E-2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AFA-4F4B-B04E-3ECA5A7B6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432160"/>
        <c:axId val="-1921430528"/>
        <c:axId val="0"/>
      </c:bar3DChart>
      <c:catAx>
        <c:axId val="-192143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30528"/>
        <c:crosses val="autoZero"/>
        <c:auto val="1"/>
        <c:lblAlgn val="ctr"/>
        <c:lblOffset val="100"/>
        <c:noMultiLvlLbl val="0"/>
      </c:catAx>
      <c:valAx>
        <c:axId val="-192143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32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Hoja5!$J$2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Hoja5!$K$2:$AA$2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5D-4D31-9824-7C955E35017A}"/>
            </c:ext>
          </c:extLst>
        </c:ser>
        <c:ser>
          <c:idx val="1"/>
          <c:order val="1"/>
          <c:tx>
            <c:strRef>
              <c:f>Hoja5!$J$3</c:f>
              <c:strCache>
                <c:ptCount val="1"/>
                <c:pt idx="0">
                  <c:v>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Hoja5!$K$3:$AA$3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5D-4D31-9824-7C955E35017A}"/>
            </c:ext>
          </c:extLst>
        </c:ser>
        <c:ser>
          <c:idx val="2"/>
          <c:order val="2"/>
          <c:tx>
            <c:strRef>
              <c:f>Hoja5!$J$4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Hoja5!$K$4:$AA$4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5D-4D31-9824-7C955E35017A}"/>
            </c:ext>
          </c:extLst>
        </c:ser>
        <c:ser>
          <c:idx val="3"/>
          <c:order val="3"/>
          <c:tx>
            <c:strRef>
              <c:f>Hoja5!$J$5</c:f>
              <c:strCache>
                <c:ptCount val="1"/>
                <c:pt idx="0">
                  <c:v>Adquisición de bienes y servicios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Hoja5!$K$5:$AA$5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5D-4D31-9824-7C955E35017A}"/>
            </c:ext>
          </c:extLst>
        </c:ser>
        <c:ser>
          <c:idx val="4"/>
          <c:order val="4"/>
          <c:tx>
            <c:strRef>
              <c:f>Hoja5!$J$6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Hoja5!$K$6:$AA$6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5D-4D31-9824-7C955E35017A}"/>
            </c:ext>
          </c:extLst>
        </c:ser>
        <c:ser>
          <c:idx val="5"/>
          <c:order val="5"/>
          <c:tx>
            <c:strRef>
              <c:f>Hoja5!$J$7</c:f>
              <c:strCache>
                <c:ptCount val="1"/>
                <c:pt idx="0">
                  <c:v>Disminución de pasivos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Hoja5!$K$7:$AA$7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D5D-4D31-9824-7C955E35017A}"/>
            </c:ext>
          </c:extLst>
        </c:ser>
        <c:ser>
          <c:idx val="6"/>
          <c:order val="6"/>
          <c:tx>
            <c:strRef>
              <c:f>Hoja5!$J$8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Hoja5!$K$8:$AA$8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5D-4D31-9824-7C955E35017A}"/>
            </c:ext>
          </c:extLst>
        </c:ser>
        <c:ser>
          <c:idx val="7"/>
          <c:order val="7"/>
          <c:tx>
            <c:strRef>
              <c:f>Hoja5!$J$9</c:f>
              <c:strCache>
                <c:ptCount val="1"/>
                <c:pt idx="0">
                  <c:v>Servicio de la deuda pública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Hoja5!$K$9:$AA$9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D5D-4D31-9824-7C955E35017A}"/>
            </c:ext>
          </c:extLst>
        </c:ser>
        <c:ser>
          <c:idx val="8"/>
          <c:order val="8"/>
          <c:tx>
            <c:strRef>
              <c:f>Hoja5!$J$10</c:f>
              <c:strCache>
                <c:ptCount val="1"/>
                <c:pt idx="0">
                  <c:v>Servicio de la deuda pública externa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Hoja5!$K$10:$AA$10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5D-4D31-9824-7C955E35017A}"/>
            </c:ext>
          </c:extLst>
        </c:ser>
        <c:ser>
          <c:idx val="9"/>
          <c:order val="9"/>
          <c:tx>
            <c:strRef>
              <c:f>Hoja5!$J$11</c:f>
              <c:strCache>
                <c:ptCount val="1"/>
                <c:pt idx="0">
                  <c:v>Servicio de la deuda pública interna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Hoja5!$K$11:$AA$11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D5D-4D31-9824-7C955E35017A}"/>
            </c:ext>
          </c:extLst>
        </c:ser>
        <c:ser>
          <c:idx val="10"/>
          <c:order val="10"/>
          <c:tx>
            <c:strRef>
              <c:f>Hoja5!$J$12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Hoja5!$K$12:$AA$12</c:f>
              <c:numCache>
                <c:formatCode>_(* #,##0.00_);_(* \(#,##0.00\);_(* "-"??_);_(@_)</c:formatCode>
                <c:ptCount val="5"/>
                <c:pt idx="0">
                  <c:v>891595256205.36023</c:v>
                </c:pt>
                <c:pt idx="1">
                  <c:v>767942180121.06006</c:v>
                </c:pt>
                <c:pt idx="2">
                  <c:v>658993668067.63025</c:v>
                </c:pt>
                <c:pt idx="3">
                  <c:v>108948512053.43001</c:v>
                </c:pt>
                <c:pt idx="4">
                  <c:v>592876067532.8501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D5D-4D31-9824-7C955E35017A}"/>
            </c:ext>
          </c:extLst>
        </c:ser>
        <c:ser>
          <c:idx val="11"/>
          <c:order val="11"/>
          <c:tx>
            <c:strRef>
              <c:f>Hoja5!$J$13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Hoja5!$K$13:$AA$13</c:f>
              <c:numCache>
                <c:formatCode>_(* #,##0.00_);_(* \(#,##0.00\);_(* "-"??_);_(@_)</c:formatCode>
                <c:ptCount val="5"/>
                <c:pt idx="0">
                  <c:v>252799265318.34006</c:v>
                </c:pt>
                <c:pt idx="1">
                  <c:v>196539391036</c:v>
                </c:pt>
                <c:pt idx="2">
                  <c:v>195587376711</c:v>
                </c:pt>
                <c:pt idx="3">
                  <c:v>952014325</c:v>
                </c:pt>
                <c:pt idx="4">
                  <c:v>195587376711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D5D-4D31-9824-7C955E35017A}"/>
            </c:ext>
          </c:extLst>
        </c:ser>
        <c:ser>
          <c:idx val="12"/>
          <c:order val="12"/>
          <c:tx>
            <c:strRef>
              <c:f>Hoja5!$J$14</c:f>
              <c:strCache>
                <c:ptCount val="1"/>
                <c:pt idx="0">
                  <c:v>Adquisición de bienes y servicios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Hoja5!$K$14:$AA$14</c:f>
              <c:numCache>
                <c:formatCode>_(* #,##0.00_);_(* \(#,##0.00\);_(* "-"??_);_(@_)</c:formatCode>
                <c:ptCount val="5"/>
                <c:pt idx="0">
                  <c:v>257482668292.15018</c:v>
                </c:pt>
                <c:pt idx="1">
                  <c:v>197051755236.94006</c:v>
                </c:pt>
                <c:pt idx="2">
                  <c:v>172834727142.70016</c:v>
                </c:pt>
                <c:pt idx="3">
                  <c:v>24217028094.240005</c:v>
                </c:pt>
                <c:pt idx="4">
                  <c:v>116451080506.41002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D5D-4D31-9824-7C955E35017A}"/>
            </c:ext>
          </c:extLst>
        </c:ser>
        <c:ser>
          <c:idx val="13"/>
          <c:order val="13"/>
          <c:tx>
            <c:strRef>
              <c:f>Hoja5!$J$15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Hoja5!$K$15:$AA$15</c:f>
              <c:numCache>
                <c:formatCode>_(* #,##0.00_);_(* \(#,##0.00\);_(* "-"??_);_(@_)</c:formatCode>
                <c:ptCount val="5"/>
                <c:pt idx="0">
                  <c:v>377935896664.71002</c:v>
                </c:pt>
                <c:pt idx="1">
                  <c:v>372157982496.95996</c:v>
                </c:pt>
                <c:pt idx="2">
                  <c:v>290474089122.77002</c:v>
                </c:pt>
                <c:pt idx="3">
                  <c:v>81683893374.190002</c:v>
                </c:pt>
                <c:pt idx="4">
                  <c:v>280771069557.63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D5D-4D31-9824-7C955E35017A}"/>
            </c:ext>
          </c:extLst>
        </c:ser>
        <c:ser>
          <c:idx val="14"/>
          <c:order val="14"/>
          <c:tx>
            <c:strRef>
              <c:f>Hoja5!$J$16</c:f>
              <c:strCache>
                <c:ptCount val="1"/>
                <c:pt idx="0">
                  <c:v>Transferencias de capital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Hoja5!$K$16:$AA$16</c:f>
              <c:numCache>
                <c:formatCode>_(* #,##0.00_);_(* \(#,##0.00\);_(* "-"??_);_(@_)</c:formatCode>
                <c:ptCount val="5"/>
                <c:pt idx="0">
                  <c:v>3281399730.1599998</c:v>
                </c:pt>
                <c:pt idx="1">
                  <c:v>2097025151.1600001</c:v>
                </c:pt>
                <c:pt idx="2">
                  <c:v>1448891.16</c:v>
                </c:pt>
                <c:pt idx="3">
                  <c:v>2095576260</c:v>
                </c:pt>
                <c:pt idx="4">
                  <c:v>1448891.16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D5D-4D31-9824-7C955E35017A}"/>
            </c:ext>
          </c:extLst>
        </c:ser>
        <c:ser>
          <c:idx val="15"/>
          <c:order val="15"/>
          <c:tx>
            <c:strRef>
              <c:f>Hoja5!$J$17</c:f>
              <c:strCache>
                <c:ptCount val="1"/>
                <c:pt idx="0">
                  <c:v>Gastos de comercialización y producción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Hoja5!$K$17:$AA$17</c:f>
              <c:numCache>
                <c:formatCode>_(* #,##0.00_);_(* \(#,##0.00\);_(* "-"??_);_(@_)</c:formatCode>
                <c:ptCount val="5"/>
                <c:pt idx="0">
                  <c:v>96026200</c:v>
                </c:pt>
                <c:pt idx="1">
                  <c:v>96026200</c:v>
                </c:pt>
                <c:pt idx="2">
                  <c:v>96026200</c:v>
                </c:pt>
                <c:pt idx="3">
                  <c:v>0</c:v>
                </c:pt>
                <c:pt idx="4">
                  <c:v>65091866.649999999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D5D-4D31-9824-7C955E350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646304"/>
        <c:axId val="-1921644128"/>
        <c:axId val="0"/>
      </c:bar3DChart>
      <c:catAx>
        <c:axId val="-19216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644128"/>
        <c:crosses val="autoZero"/>
        <c:auto val="1"/>
        <c:lblAlgn val="ctr"/>
        <c:lblOffset val="100"/>
        <c:noMultiLvlLbl val="0"/>
      </c:catAx>
      <c:valAx>
        <c:axId val="-192164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646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Hoja1!$D$22</c:f>
              <c:strCache>
                <c:ptCount val="1"/>
                <c:pt idx="0">
                  <c:v>1er. Trimestre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Hoja1!$C$23:$C$28</c:f>
              <c:strCache>
                <c:ptCount val="6"/>
                <c:pt idx="0">
                  <c:v>EnergÍa</c:v>
                </c:pt>
                <c:pt idx="1">
                  <c:v>Acueducto y Alcantarillado</c:v>
                </c:pt>
                <c:pt idx="2">
                  <c:v>Aseo </c:v>
                </c:pt>
                <c:pt idx="3">
                  <c:v>Telefono Fija (Local, Larga Distancia, Celular)</c:v>
                </c:pt>
                <c:pt idx="4">
                  <c:v>Internet</c:v>
                </c:pt>
                <c:pt idx="5">
                  <c:v>TOTAL</c:v>
                </c:pt>
              </c:strCache>
            </c:strRef>
          </c:cat>
          <c:val>
            <c:numRef>
              <c:f>Hoja1!$D$23:$D$28</c:f>
              <c:numCache>
                <c:formatCode>_(* #,##0.00_);_(* \(#,##0.00\);_(* "-"??_);_(@_)</c:formatCode>
                <c:ptCount val="6"/>
                <c:pt idx="0">
                  <c:v>635453265.84000003</c:v>
                </c:pt>
                <c:pt idx="1">
                  <c:v>162028521.13999999</c:v>
                </c:pt>
                <c:pt idx="2">
                  <c:v>83955597.420000002</c:v>
                </c:pt>
                <c:pt idx="3">
                  <c:v>9736664.2100000009</c:v>
                </c:pt>
                <c:pt idx="4">
                  <c:v>5298555</c:v>
                </c:pt>
                <c:pt idx="5">
                  <c:v>896472603.61000001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F9-46BC-AF6A-565B35FEB743}"/>
            </c:ext>
          </c:extLst>
        </c:ser>
        <c:ser>
          <c:idx val="1"/>
          <c:order val="1"/>
          <c:tx>
            <c:strRef>
              <c:f>Hoja1!$E$22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Hoja1!$C$23:$C$28</c:f>
              <c:strCache>
                <c:ptCount val="6"/>
                <c:pt idx="0">
                  <c:v>EnergÍa</c:v>
                </c:pt>
                <c:pt idx="1">
                  <c:v>Acueducto y Alcantarillado</c:v>
                </c:pt>
                <c:pt idx="2">
                  <c:v>Aseo </c:v>
                </c:pt>
                <c:pt idx="3">
                  <c:v>Telefono Fija (Local, Larga Distancia, Celular)</c:v>
                </c:pt>
                <c:pt idx="4">
                  <c:v>Internet</c:v>
                </c:pt>
                <c:pt idx="5">
                  <c:v>TOTAL</c:v>
                </c:pt>
              </c:strCache>
            </c:strRef>
          </c:cat>
          <c:val>
            <c:numRef>
              <c:f>Hoja1!$E$23:$E$28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F9-46BC-AF6A-565B35FEB743}"/>
            </c:ext>
          </c:extLst>
        </c:ser>
        <c:ser>
          <c:idx val="2"/>
          <c:order val="2"/>
          <c:tx>
            <c:strRef>
              <c:f>Hoja1!$F$22</c:f>
              <c:strCache>
                <c:ptCount val="1"/>
                <c:pt idx="0">
                  <c:v>2do. Trimestre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Hoja1!$C$23:$C$28</c:f>
              <c:strCache>
                <c:ptCount val="6"/>
                <c:pt idx="0">
                  <c:v>EnergÍa</c:v>
                </c:pt>
                <c:pt idx="1">
                  <c:v>Acueducto y Alcantarillado</c:v>
                </c:pt>
                <c:pt idx="2">
                  <c:v>Aseo </c:v>
                </c:pt>
                <c:pt idx="3">
                  <c:v>Telefono Fija (Local, Larga Distancia, Celular)</c:v>
                </c:pt>
                <c:pt idx="4">
                  <c:v>Internet</c:v>
                </c:pt>
                <c:pt idx="5">
                  <c:v>TOTAL</c:v>
                </c:pt>
              </c:strCache>
            </c:strRef>
          </c:cat>
          <c:val>
            <c:numRef>
              <c:f>Hoja1!$F$23:$F$28</c:f>
              <c:numCache>
                <c:formatCode>_(* #,##0.00_);_(* \(#,##0.00\);_(* "-"??_);_(@_)</c:formatCode>
                <c:ptCount val="6"/>
                <c:pt idx="0">
                  <c:v>808518801.23999989</c:v>
                </c:pt>
                <c:pt idx="1">
                  <c:v>303394393.87</c:v>
                </c:pt>
                <c:pt idx="2">
                  <c:v>85809245.030000001</c:v>
                </c:pt>
                <c:pt idx="3">
                  <c:v>4986430.71</c:v>
                </c:pt>
                <c:pt idx="4">
                  <c:v>1710854.67</c:v>
                </c:pt>
                <c:pt idx="5">
                  <c:v>1204419725.52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F9-46BC-AF6A-565B35FEB743}"/>
            </c:ext>
          </c:extLst>
        </c:ser>
        <c:ser>
          <c:idx val="3"/>
          <c:order val="3"/>
          <c:tx>
            <c:strRef>
              <c:f>Hoja1!$G$22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Hoja1!$C$23:$C$28</c:f>
              <c:strCache>
                <c:ptCount val="6"/>
                <c:pt idx="0">
                  <c:v>EnergÍa</c:v>
                </c:pt>
                <c:pt idx="1">
                  <c:v>Acueducto y Alcantarillado</c:v>
                </c:pt>
                <c:pt idx="2">
                  <c:v>Aseo </c:v>
                </c:pt>
                <c:pt idx="3">
                  <c:v>Telefono Fija (Local, Larga Distancia, Celular)</c:v>
                </c:pt>
                <c:pt idx="4">
                  <c:v>Internet</c:v>
                </c:pt>
                <c:pt idx="5">
                  <c:v>TOTAL</c:v>
                </c:pt>
              </c:strCache>
            </c:strRef>
          </c:cat>
          <c:val>
            <c:numRef>
              <c:f>Hoja1!$G$23:$G$28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F9-46BC-AF6A-565B35FEB743}"/>
            </c:ext>
          </c:extLst>
        </c:ser>
        <c:ser>
          <c:idx val="4"/>
          <c:order val="4"/>
          <c:tx>
            <c:strRef>
              <c:f>Hoja1!$H$22</c:f>
              <c:strCache>
                <c:ptCount val="1"/>
                <c:pt idx="0">
                  <c:v>3er. Trimestre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Hoja1!$C$23:$C$28</c:f>
              <c:strCache>
                <c:ptCount val="6"/>
                <c:pt idx="0">
                  <c:v>EnergÍa</c:v>
                </c:pt>
                <c:pt idx="1">
                  <c:v>Acueducto y Alcantarillado</c:v>
                </c:pt>
                <c:pt idx="2">
                  <c:v>Aseo </c:v>
                </c:pt>
                <c:pt idx="3">
                  <c:v>Telefono Fija (Local, Larga Distancia, Celular)</c:v>
                </c:pt>
                <c:pt idx="4">
                  <c:v>Internet</c:v>
                </c:pt>
                <c:pt idx="5">
                  <c:v>TOTAL</c:v>
                </c:pt>
              </c:strCache>
            </c:strRef>
          </c:cat>
          <c:val>
            <c:numRef>
              <c:f>Hoja1!$H$23:$H$28</c:f>
              <c:numCache>
                <c:formatCode>_(* #,##0.00_);_(* \(#,##0.00\);_(* "-"??_);_(@_)</c:formatCode>
                <c:ptCount val="6"/>
                <c:pt idx="0">
                  <c:v>743760347.36000037</c:v>
                </c:pt>
                <c:pt idx="1">
                  <c:v>188917529.60999998</c:v>
                </c:pt>
                <c:pt idx="2">
                  <c:v>85141332.159999996</c:v>
                </c:pt>
                <c:pt idx="3">
                  <c:v>10095513.25</c:v>
                </c:pt>
                <c:pt idx="4">
                  <c:v>133833840.16999999</c:v>
                </c:pt>
                <c:pt idx="5">
                  <c:v>1161748562.5500004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F9-46BC-AF6A-565B35FE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645216"/>
        <c:axId val="-1921644672"/>
        <c:axId val="0"/>
      </c:bar3DChart>
      <c:catAx>
        <c:axId val="-19216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644672"/>
        <c:crosses val="autoZero"/>
        <c:auto val="1"/>
        <c:lblAlgn val="ctr"/>
        <c:lblOffset val="100"/>
        <c:noMultiLvlLbl val="0"/>
      </c:catAx>
      <c:valAx>
        <c:axId val="-192164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645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Hoja1!$D$33</c:f>
              <c:strCache>
                <c:ptCount val="1"/>
                <c:pt idx="0">
                  <c:v>1er. Trimestre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Hoja1!$C$34:$C$39</c:f>
              <c:strCache>
                <c:ptCount val="6"/>
                <c:pt idx="0">
                  <c:v>Elementos de Aseo y Cafeteria</c:v>
                </c:pt>
                <c:pt idx="1">
                  <c:v>Útiles, Papelerìa y Fotocopias </c:v>
                </c:pt>
                <c:pt idx="2">
                  <c:v>Combustible</c:v>
                </c:pt>
                <c:pt idx="3">
                  <c:v>Uso, Repuestos y Mantenimiento de Vehìculos</c:v>
                </c:pt>
                <c:pt idx="4">
                  <c:v>Viáticos</c:v>
                </c:pt>
                <c:pt idx="5">
                  <c:v>TOTAL</c:v>
                </c:pt>
              </c:strCache>
            </c:strRef>
          </c:cat>
          <c:val>
            <c:numRef>
              <c:f>Hoja1!$D$34:$D$39</c:f>
              <c:numCache>
                <c:formatCode>_(* #,##0.00_);_(* \(#,##0.00\);_(* "-"??_);_(@_)</c:formatCode>
                <c:ptCount val="6"/>
                <c:pt idx="0">
                  <c:v>29743948.480000004</c:v>
                </c:pt>
                <c:pt idx="1">
                  <c:v>120175860.45999998</c:v>
                </c:pt>
                <c:pt idx="2">
                  <c:v>35756062</c:v>
                </c:pt>
                <c:pt idx="3">
                  <c:v>136630930.50999999</c:v>
                </c:pt>
                <c:pt idx="4">
                  <c:v>23967634</c:v>
                </c:pt>
                <c:pt idx="5">
                  <c:v>346274435.44999999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18-4162-B6DB-3C4D6A5D95A0}"/>
            </c:ext>
          </c:extLst>
        </c:ser>
        <c:ser>
          <c:idx val="1"/>
          <c:order val="1"/>
          <c:tx>
            <c:strRef>
              <c:f>Hoja1!$E$33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Hoja1!$C$34:$C$39</c:f>
              <c:strCache>
                <c:ptCount val="6"/>
                <c:pt idx="0">
                  <c:v>Elementos de Aseo y Cafeteria</c:v>
                </c:pt>
                <c:pt idx="1">
                  <c:v>Útiles, Papelerìa y Fotocopias </c:v>
                </c:pt>
                <c:pt idx="2">
                  <c:v>Combustible</c:v>
                </c:pt>
                <c:pt idx="3">
                  <c:v>Uso, Repuestos y Mantenimiento de Vehìculos</c:v>
                </c:pt>
                <c:pt idx="4">
                  <c:v>Viáticos</c:v>
                </c:pt>
                <c:pt idx="5">
                  <c:v>TOTAL</c:v>
                </c:pt>
              </c:strCache>
            </c:strRef>
          </c:cat>
          <c:val>
            <c:numRef>
              <c:f>Hoja1!$E$34:$E$39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18-4162-B6DB-3C4D6A5D95A0}"/>
            </c:ext>
          </c:extLst>
        </c:ser>
        <c:ser>
          <c:idx val="2"/>
          <c:order val="2"/>
          <c:tx>
            <c:strRef>
              <c:f>Hoja1!$F$33</c:f>
              <c:strCache>
                <c:ptCount val="1"/>
                <c:pt idx="0">
                  <c:v>2do. Trimestre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Hoja1!$C$34:$C$39</c:f>
              <c:strCache>
                <c:ptCount val="6"/>
                <c:pt idx="0">
                  <c:v>Elementos de Aseo y Cafeteria</c:v>
                </c:pt>
                <c:pt idx="1">
                  <c:v>Útiles, Papelerìa y Fotocopias </c:v>
                </c:pt>
                <c:pt idx="2">
                  <c:v>Combustible</c:v>
                </c:pt>
                <c:pt idx="3">
                  <c:v>Uso, Repuestos y Mantenimiento de Vehìculos</c:v>
                </c:pt>
                <c:pt idx="4">
                  <c:v>Viáticos</c:v>
                </c:pt>
                <c:pt idx="5">
                  <c:v>TOTAL</c:v>
                </c:pt>
              </c:strCache>
            </c:strRef>
          </c:cat>
          <c:val>
            <c:numRef>
              <c:f>Hoja1!$F$34:$F$39</c:f>
              <c:numCache>
                <c:formatCode>_(* #,##0.00_);_(* \(#,##0.00\);_(* "-"??_);_(@_)</c:formatCode>
                <c:ptCount val="6"/>
                <c:pt idx="0">
                  <c:v>56021270.719999962</c:v>
                </c:pt>
                <c:pt idx="1">
                  <c:v>88899250.069999993</c:v>
                </c:pt>
                <c:pt idx="2">
                  <c:v>31293538.876000002</c:v>
                </c:pt>
                <c:pt idx="3">
                  <c:v>120208358.2</c:v>
                </c:pt>
                <c:pt idx="4">
                  <c:v>0</c:v>
                </c:pt>
                <c:pt idx="5">
                  <c:v>296422417.86599994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18-4162-B6DB-3C4D6A5D95A0}"/>
            </c:ext>
          </c:extLst>
        </c:ser>
        <c:ser>
          <c:idx val="3"/>
          <c:order val="3"/>
          <c:tx>
            <c:strRef>
              <c:f>Hoja1!$G$33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Hoja1!$C$34:$C$39</c:f>
              <c:strCache>
                <c:ptCount val="6"/>
                <c:pt idx="0">
                  <c:v>Elementos de Aseo y Cafeteria</c:v>
                </c:pt>
                <c:pt idx="1">
                  <c:v>Útiles, Papelerìa y Fotocopias </c:v>
                </c:pt>
                <c:pt idx="2">
                  <c:v>Combustible</c:v>
                </c:pt>
                <c:pt idx="3">
                  <c:v>Uso, Repuestos y Mantenimiento de Vehìculos</c:v>
                </c:pt>
                <c:pt idx="4">
                  <c:v>Viáticos</c:v>
                </c:pt>
                <c:pt idx="5">
                  <c:v>TOTAL</c:v>
                </c:pt>
              </c:strCache>
            </c:strRef>
          </c:cat>
          <c:val>
            <c:numRef>
              <c:f>Hoja1!$G$34:$G$39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18-4162-B6DB-3C4D6A5D95A0}"/>
            </c:ext>
          </c:extLst>
        </c:ser>
        <c:ser>
          <c:idx val="4"/>
          <c:order val="4"/>
          <c:tx>
            <c:strRef>
              <c:f>Hoja1!$H$33</c:f>
              <c:strCache>
                <c:ptCount val="1"/>
                <c:pt idx="0">
                  <c:v>3er. Trimestre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Hoja1!$C$34:$C$39</c:f>
              <c:strCache>
                <c:ptCount val="6"/>
                <c:pt idx="0">
                  <c:v>Elementos de Aseo y Cafeteria</c:v>
                </c:pt>
                <c:pt idx="1">
                  <c:v>Útiles, Papelerìa y Fotocopias </c:v>
                </c:pt>
                <c:pt idx="2">
                  <c:v>Combustible</c:v>
                </c:pt>
                <c:pt idx="3">
                  <c:v>Uso, Repuestos y Mantenimiento de Vehìculos</c:v>
                </c:pt>
                <c:pt idx="4">
                  <c:v>Viáticos</c:v>
                </c:pt>
                <c:pt idx="5">
                  <c:v>TOTAL</c:v>
                </c:pt>
              </c:strCache>
            </c:strRef>
          </c:cat>
          <c:val>
            <c:numRef>
              <c:f>Hoja1!$H$34:$H$39</c:f>
              <c:numCache>
                <c:formatCode>_(* #,##0.00_);_(* \(#,##0.00\);_(* "-"??_);_(@_)</c:formatCode>
                <c:ptCount val="6"/>
                <c:pt idx="0">
                  <c:v>118369441.79999982</c:v>
                </c:pt>
                <c:pt idx="1">
                  <c:v>22721031.760000002</c:v>
                </c:pt>
                <c:pt idx="2">
                  <c:v>49579620.829999998</c:v>
                </c:pt>
                <c:pt idx="3">
                  <c:v>71912171.200000003</c:v>
                </c:pt>
                <c:pt idx="4">
                  <c:v>81845873</c:v>
                </c:pt>
                <c:pt idx="5">
                  <c:v>344428138.58999979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18-4162-B6DB-3C4D6A5D9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649024"/>
        <c:axId val="-1921643584"/>
        <c:axId val="0"/>
      </c:bar3DChart>
      <c:catAx>
        <c:axId val="-192164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643584"/>
        <c:crosses val="autoZero"/>
        <c:auto val="1"/>
        <c:lblAlgn val="ctr"/>
        <c:lblOffset val="100"/>
        <c:noMultiLvlLbl val="0"/>
      </c:catAx>
      <c:valAx>
        <c:axId val="-192164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649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ES" sz="2800" b="1" dirty="0" smtClean="0">
                <a:effectLst/>
                <a:latin typeface="Century Gothic" panose="020B0502020202020204" pitchFamily="34" charset="0"/>
              </a:rPr>
              <a:t>Ejecución Presupuestal de Ingresos 2023</a:t>
            </a:r>
            <a:endParaRPr lang="es-CO" sz="2800" dirty="0"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'[EJECUCION DE INGRESOS_30112023.xlsx]Hoja5'!$C$3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INGRESOS_30112023.xlsx]Hoja5'!$B$4:$B$16</c:f>
              <c:strCache>
                <c:ptCount val="5"/>
                <c:pt idx="0">
                  <c:v>Ingresos</c:v>
                </c:pt>
                <c:pt idx="1">
                  <c:v>Ingresos Corrientes</c:v>
                </c:pt>
                <c:pt idx="2">
                  <c:v>Ingresos tributarios</c:v>
                </c:pt>
                <c:pt idx="3">
                  <c:v>Ingresos no tributarios</c:v>
                </c:pt>
                <c:pt idx="4">
                  <c:v>Recursos de capital</c:v>
                </c:pt>
              </c:strCache>
            </c:strRef>
          </c:cat>
          <c:val>
            <c:numRef>
              <c:f>'[EJECUCION DE INGRESOS_30112023.xlsx]Hoja5'!$C$4:$C$16</c:f>
              <c:numCache>
                <c:formatCode>_(* #,##0_);_(* \(#,##0\);_(* "-"??_);_(@_)</c:formatCode>
                <c:ptCount val="5"/>
                <c:pt idx="0">
                  <c:v>967938795898.37</c:v>
                </c:pt>
                <c:pt idx="1">
                  <c:v>827157932248.70996</c:v>
                </c:pt>
                <c:pt idx="2">
                  <c:v>189682009490.04999</c:v>
                </c:pt>
                <c:pt idx="3">
                  <c:v>637475922758.66003</c:v>
                </c:pt>
                <c:pt idx="4">
                  <c:v>140780863649.66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FB-4555-B26E-DE8D66864288}"/>
            </c:ext>
          </c:extLst>
        </c:ser>
        <c:ser>
          <c:idx val="1"/>
          <c:order val="1"/>
          <c:tx>
            <c:strRef>
              <c:f>'[EJECUCION DE INGRESOS_30112023.xlsx]Hoja5'!$D$3</c:f>
              <c:strCache>
                <c:ptCount val="1"/>
                <c:pt idx="0">
                  <c:v>TOTAL PRESUPUESTO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INGRESOS_30112023.xlsx]Hoja5'!$B$4:$B$16</c:f>
              <c:strCache>
                <c:ptCount val="5"/>
                <c:pt idx="0">
                  <c:v>Ingresos</c:v>
                </c:pt>
                <c:pt idx="1">
                  <c:v>Ingresos Corrientes</c:v>
                </c:pt>
                <c:pt idx="2">
                  <c:v>Ingresos tributarios</c:v>
                </c:pt>
                <c:pt idx="3">
                  <c:v>Ingresos no tributarios</c:v>
                </c:pt>
                <c:pt idx="4">
                  <c:v>Recursos de capital</c:v>
                </c:pt>
              </c:strCache>
            </c:strRef>
          </c:cat>
          <c:val>
            <c:numRef>
              <c:f>'[EJECUCION DE INGRESOS_30112023.xlsx]Hoja5'!$D$4:$D$16</c:f>
              <c:numCache>
                <c:formatCode>_(* #,##0_);_(* \(#,##0\);_(* "-"??_);_(@_)</c:formatCode>
                <c:ptCount val="5"/>
                <c:pt idx="0">
                  <c:v>1049925717508.79</c:v>
                </c:pt>
                <c:pt idx="1">
                  <c:v>880844658672.64001</c:v>
                </c:pt>
                <c:pt idx="2">
                  <c:v>192769508472.82001</c:v>
                </c:pt>
                <c:pt idx="3">
                  <c:v>688075150199.81995</c:v>
                </c:pt>
                <c:pt idx="4">
                  <c:v>169081058836.14999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FB-4555-B26E-DE8D66864288}"/>
            </c:ext>
          </c:extLst>
        </c:ser>
        <c:ser>
          <c:idx val="2"/>
          <c:order val="2"/>
          <c:tx>
            <c:strRef>
              <c:f>'[EJECUCION DE INGRESOS_30112023.xlsx]Hoja5'!$E$3</c:f>
              <c:strCache>
                <c:ptCount val="1"/>
                <c:pt idx="0">
                  <c:v>RECAUDO ACUMULADO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INGRESOS_30112023.xlsx]Hoja5'!$B$4:$B$16</c:f>
              <c:strCache>
                <c:ptCount val="5"/>
                <c:pt idx="0">
                  <c:v>Ingresos</c:v>
                </c:pt>
                <c:pt idx="1">
                  <c:v>Ingresos Corrientes</c:v>
                </c:pt>
                <c:pt idx="2">
                  <c:v>Ingresos tributarios</c:v>
                </c:pt>
                <c:pt idx="3">
                  <c:v>Ingresos no tributarios</c:v>
                </c:pt>
                <c:pt idx="4">
                  <c:v>Recursos de capital</c:v>
                </c:pt>
              </c:strCache>
            </c:strRef>
          </c:cat>
          <c:val>
            <c:numRef>
              <c:f>'[EJECUCION DE INGRESOS_30112023.xlsx]Hoja5'!$E$4:$E$16</c:f>
              <c:numCache>
                <c:formatCode>_(* #,##0_);_(* \(#,##0\);_(* "-"??_);_(@_)</c:formatCode>
                <c:ptCount val="5"/>
                <c:pt idx="0">
                  <c:v>764055815573.88</c:v>
                </c:pt>
                <c:pt idx="1">
                  <c:v>644866084498.62</c:v>
                </c:pt>
                <c:pt idx="2">
                  <c:v>155891421180.04001</c:v>
                </c:pt>
                <c:pt idx="3">
                  <c:v>488974663318.58002</c:v>
                </c:pt>
                <c:pt idx="4">
                  <c:v>119189731075.25999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FB-4555-B26E-DE8D66864288}"/>
            </c:ext>
          </c:extLst>
        </c:ser>
        <c:ser>
          <c:idx val="3"/>
          <c:order val="3"/>
          <c:tx>
            <c:strRef>
              <c:f>'[EJECUCION DE INGRESOS_30112023.xlsx]Hoja5'!$F$3</c:f>
              <c:strCache>
                <c:ptCount val="1"/>
                <c:pt idx="0">
                  <c:v>%  RECAUDADO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INGRESOS_30112023.xlsx]Hoja5'!$B$4:$B$16</c:f>
              <c:strCache>
                <c:ptCount val="5"/>
                <c:pt idx="0">
                  <c:v>Ingresos</c:v>
                </c:pt>
                <c:pt idx="1">
                  <c:v>Ingresos Corrientes</c:v>
                </c:pt>
                <c:pt idx="2">
                  <c:v>Ingresos tributarios</c:v>
                </c:pt>
                <c:pt idx="3">
                  <c:v>Ingresos no tributarios</c:v>
                </c:pt>
                <c:pt idx="4">
                  <c:v>Recursos de capital</c:v>
                </c:pt>
              </c:strCache>
            </c:strRef>
          </c:cat>
          <c:val>
            <c:numRef>
              <c:f>'[EJECUCION DE INGRESOS_30112023.xlsx]Hoja5'!$F$4:$F$16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FB-4555-B26E-DE8D66864288}"/>
            </c:ext>
          </c:extLst>
        </c:ser>
        <c:ser>
          <c:idx val="4"/>
          <c:order val="4"/>
          <c:tx>
            <c:strRef>
              <c:f>'[EJECUCION DE INGRESOS_30112023.xlsx]Hoja5'!$G$3</c:f>
              <c:strCache>
                <c:ptCount val="1"/>
                <c:pt idx="0">
                  <c:v>POR RECAUDAR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INGRESOS_30112023.xlsx]Hoja5'!$B$4:$B$16</c:f>
              <c:strCache>
                <c:ptCount val="5"/>
                <c:pt idx="0">
                  <c:v>Ingresos</c:v>
                </c:pt>
                <c:pt idx="1">
                  <c:v>Ingresos Corrientes</c:v>
                </c:pt>
                <c:pt idx="2">
                  <c:v>Ingresos tributarios</c:v>
                </c:pt>
                <c:pt idx="3">
                  <c:v>Ingresos no tributarios</c:v>
                </c:pt>
                <c:pt idx="4">
                  <c:v>Recursos de capital</c:v>
                </c:pt>
              </c:strCache>
            </c:strRef>
          </c:cat>
          <c:val>
            <c:numRef>
              <c:f>'[EJECUCION DE INGRESOS_30112023.xlsx]Hoja5'!$G$4:$G$16</c:f>
              <c:numCache>
                <c:formatCode>_(* #,##0_);_(* \(#,##0\);_(* "-"??_);_(@_)</c:formatCode>
                <c:ptCount val="5"/>
                <c:pt idx="0">
                  <c:v>285869901934.90997</c:v>
                </c:pt>
                <c:pt idx="1">
                  <c:v>235978574174.01999</c:v>
                </c:pt>
                <c:pt idx="2">
                  <c:v>36878087292.779999</c:v>
                </c:pt>
                <c:pt idx="3">
                  <c:v>199100486881.23999</c:v>
                </c:pt>
                <c:pt idx="4">
                  <c:v>49891327760.889999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FB-4555-B26E-DE8D66864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6467792"/>
        <c:axId val="-2016464528"/>
        <c:axId val="0"/>
      </c:bar3DChart>
      <c:catAx>
        <c:axId val="-201646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16464528"/>
        <c:crosses val="autoZero"/>
        <c:auto val="1"/>
        <c:lblAlgn val="ctr"/>
        <c:lblOffset val="100"/>
        <c:noMultiLvlLbl val="0"/>
      </c:catAx>
      <c:valAx>
        <c:axId val="-201646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16467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O" sz="2000" b="1"/>
              <a:t>Ingresos Tributarios</a:t>
            </a:r>
          </a:p>
        </c:rich>
      </c:tx>
      <c:layout>
        <c:manualLayout>
          <c:xMode val="edge"/>
          <c:yMode val="edge"/>
          <c:x val="0.33997572811924154"/>
          <c:y val="2.0829079362892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'[EJECUCION DE INGRESOS_30112023.xlsx]Hoja3'!$C$3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INGRESOS_30112023.xlsx]Hoja3'!$B$4:$B$8</c:f>
              <c:strCache>
                <c:ptCount val="3"/>
                <c:pt idx="0">
                  <c:v>Ingresos tributarios</c:v>
                </c:pt>
                <c:pt idx="1">
                  <c:v>Impuestos directos</c:v>
                </c:pt>
                <c:pt idx="2">
                  <c:v>Impuestos indirectos</c:v>
                </c:pt>
              </c:strCache>
            </c:strRef>
          </c:cat>
          <c:val>
            <c:numRef>
              <c:f>'[EJECUCION DE INGRESOS_30112023.xlsx]Hoja3'!$C$4:$C$8</c:f>
              <c:numCache>
                <c:formatCode>_(* #,##0_);_(* \(#,##0\);_(* "-"??_);_(@_)</c:formatCode>
                <c:ptCount val="3"/>
                <c:pt idx="0">
                  <c:v>189682009490.04999</c:v>
                </c:pt>
                <c:pt idx="1">
                  <c:v>66774400000</c:v>
                </c:pt>
                <c:pt idx="2">
                  <c:v>122907609490.05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7F-49B0-AA61-E92C4C9647C4}"/>
            </c:ext>
          </c:extLst>
        </c:ser>
        <c:ser>
          <c:idx val="1"/>
          <c:order val="1"/>
          <c:tx>
            <c:strRef>
              <c:f>'[EJECUCION DE INGRESOS_30112023.xlsx]Hoja3'!$D$3</c:f>
              <c:strCache>
                <c:ptCount val="1"/>
                <c:pt idx="0">
                  <c:v>TOTAL PRESUPUESTO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INGRESOS_30112023.xlsx]Hoja3'!$B$4:$B$8</c:f>
              <c:strCache>
                <c:ptCount val="3"/>
                <c:pt idx="0">
                  <c:v>Ingresos tributarios</c:v>
                </c:pt>
                <c:pt idx="1">
                  <c:v>Impuestos directos</c:v>
                </c:pt>
                <c:pt idx="2">
                  <c:v>Impuestos indirectos</c:v>
                </c:pt>
              </c:strCache>
            </c:strRef>
          </c:cat>
          <c:val>
            <c:numRef>
              <c:f>'[EJECUCION DE INGRESOS_30112023.xlsx]Hoja3'!$D$4:$D$8</c:f>
              <c:numCache>
                <c:formatCode>_(* #,##0_);_(* \(#,##0\);_(* "-"??_);_(@_)</c:formatCode>
                <c:ptCount val="3"/>
                <c:pt idx="0">
                  <c:v>192769508472.82001</c:v>
                </c:pt>
                <c:pt idx="1">
                  <c:v>66774400000</c:v>
                </c:pt>
                <c:pt idx="2">
                  <c:v>125995108472.82001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7F-49B0-AA61-E92C4C9647C4}"/>
            </c:ext>
          </c:extLst>
        </c:ser>
        <c:ser>
          <c:idx val="2"/>
          <c:order val="2"/>
          <c:tx>
            <c:strRef>
              <c:f>'[EJECUCION DE INGRESOS_30112023.xlsx]Hoja3'!$E$3</c:f>
              <c:strCache>
                <c:ptCount val="1"/>
                <c:pt idx="0">
                  <c:v>RECAUDOS ACUMULADOS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INGRESOS_30112023.xlsx]Hoja3'!$B$4:$B$8</c:f>
              <c:strCache>
                <c:ptCount val="3"/>
                <c:pt idx="0">
                  <c:v>Ingresos tributarios</c:v>
                </c:pt>
                <c:pt idx="1">
                  <c:v>Impuestos directos</c:v>
                </c:pt>
                <c:pt idx="2">
                  <c:v>Impuestos indirectos</c:v>
                </c:pt>
              </c:strCache>
            </c:strRef>
          </c:cat>
          <c:val>
            <c:numRef>
              <c:f>'[EJECUCION DE INGRESOS_30112023.xlsx]Hoja3'!$E$4:$E$8</c:f>
              <c:numCache>
                <c:formatCode>_(* #,##0_);_(* \(#,##0\);_(* "-"??_);_(@_)</c:formatCode>
                <c:ptCount val="3"/>
                <c:pt idx="0">
                  <c:v>155891421180.04001</c:v>
                </c:pt>
                <c:pt idx="1">
                  <c:v>57653143311</c:v>
                </c:pt>
                <c:pt idx="2">
                  <c:v>98238277869.039993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7F-49B0-AA61-E92C4C964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6470512"/>
        <c:axId val="-2016462352"/>
        <c:axId val="0"/>
      </c:bar3DChart>
      <c:catAx>
        <c:axId val="-201647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2016462352"/>
        <c:crosses val="autoZero"/>
        <c:auto val="1"/>
        <c:lblAlgn val="ctr"/>
        <c:lblOffset val="100"/>
        <c:noMultiLvlLbl val="0"/>
      </c:catAx>
      <c:valAx>
        <c:axId val="-201646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2016470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CO" sz="2000" b="1" dirty="0"/>
              <a:t>Ingresos No Tributarios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'[EJECUCION DE INGRESOS_30112023.xlsx]Hoja3'!$C$12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INGRESOS_30112023.xlsx]Hoja3'!$B$13:$B$19</c:f>
              <c:strCache>
                <c:ptCount val="6"/>
                <c:pt idx="0">
                  <c:v>Contribuciones</c:v>
                </c:pt>
                <c:pt idx="1">
                  <c:v>Tasas y derechos administrativos</c:v>
                </c:pt>
                <c:pt idx="2">
                  <c:v>Multas, sanciones e intereses de mora</c:v>
                </c:pt>
                <c:pt idx="3">
                  <c:v>Venta de bienes y servicios</c:v>
                </c:pt>
                <c:pt idx="4">
                  <c:v>Transferencias corrientes</c:v>
                </c:pt>
                <c:pt idx="5">
                  <c:v>Participación y derechos por monopolio</c:v>
                </c:pt>
              </c:strCache>
            </c:strRef>
          </c:cat>
          <c:val>
            <c:numRef>
              <c:f>'[EJECUCION DE INGRESOS_30112023.xlsx]Hoja3'!$C$13:$C$19</c:f>
              <c:numCache>
                <c:formatCode>_(* #,##0_);_(* \(#,##0\);_(* "-"??_);_(@_)</c:formatCode>
                <c:ptCount val="6"/>
                <c:pt idx="0">
                  <c:v>3468885728.3200002</c:v>
                </c:pt>
                <c:pt idx="1">
                  <c:v>6502971839.6800003</c:v>
                </c:pt>
                <c:pt idx="2">
                  <c:v>7773075475.1099997</c:v>
                </c:pt>
                <c:pt idx="3">
                  <c:v>4879990613</c:v>
                </c:pt>
                <c:pt idx="4">
                  <c:v>610611188102.55005</c:v>
                </c:pt>
                <c:pt idx="5">
                  <c:v>4239811000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5D-4D8F-BF1F-4D2F6099C92F}"/>
            </c:ext>
          </c:extLst>
        </c:ser>
        <c:ser>
          <c:idx val="1"/>
          <c:order val="1"/>
          <c:tx>
            <c:strRef>
              <c:f>'[EJECUCION DE INGRESOS_30112023.xlsx]Hoja3'!$D$12</c:f>
              <c:strCache>
                <c:ptCount val="1"/>
                <c:pt idx="0">
                  <c:v>TOTAL PRESUPUESTO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INGRESOS_30112023.xlsx]Hoja3'!$B$13:$B$19</c:f>
              <c:strCache>
                <c:ptCount val="6"/>
                <c:pt idx="0">
                  <c:v>Contribuciones</c:v>
                </c:pt>
                <c:pt idx="1">
                  <c:v>Tasas y derechos administrativos</c:v>
                </c:pt>
                <c:pt idx="2">
                  <c:v>Multas, sanciones e intereses de mora</c:v>
                </c:pt>
                <c:pt idx="3">
                  <c:v>Venta de bienes y servicios</c:v>
                </c:pt>
                <c:pt idx="4">
                  <c:v>Transferencias corrientes</c:v>
                </c:pt>
                <c:pt idx="5">
                  <c:v>Participación y derechos por monopolio</c:v>
                </c:pt>
              </c:strCache>
            </c:strRef>
          </c:cat>
          <c:val>
            <c:numRef>
              <c:f>'[EJECUCION DE INGRESOS_30112023.xlsx]Hoja3'!$D$13:$D$19</c:f>
              <c:numCache>
                <c:formatCode>_(* #,##0_);_(* \(#,##0\);_(* "-"??_);_(@_)</c:formatCode>
                <c:ptCount val="6"/>
                <c:pt idx="0">
                  <c:v>4174109064.4099998</c:v>
                </c:pt>
                <c:pt idx="1">
                  <c:v>6502971839.6800003</c:v>
                </c:pt>
                <c:pt idx="2">
                  <c:v>8118978130.1099997</c:v>
                </c:pt>
                <c:pt idx="3">
                  <c:v>6408862080</c:v>
                </c:pt>
                <c:pt idx="4">
                  <c:v>657258397937.18005</c:v>
                </c:pt>
                <c:pt idx="5">
                  <c:v>5611831148.4399996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5D-4D8F-BF1F-4D2F6099C92F}"/>
            </c:ext>
          </c:extLst>
        </c:ser>
        <c:ser>
          <c:idx val="2"/>
          <c:order val="2"/>
          <c:tx>
            <c:strRef>
              <c:f>'[EJECUCION DE INGRESOS_30112023.xlsx]Hoja3'!$E$12</c:f>
              <c:strCache>
                <c:ptCount val="1"/>
                <c:pt idx="0">
                  <c:v>RECAUDOS ACUMULADOS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INGRESOS_30112023.xlsx]Hoja3'!$B$13:$B$19</c:f>
              <c:strCache>
                <c:ptCount val="6"/>
                <c:pt idx="0">
                  <c:v>Contribuciones</c:v>
                </c:pt>
                <c:pt idx="1">
                  <c:v>Tasas y derechos administrativos</c:v>
                </c:pt>
                <c:pt idx="2">
                  <c:v>Multas, sanciones e intereses de mora</c:v>
                </c:pt>
                <c:pt idx="3">
                  <c:v>Venta de bienes y servicios</c:v>
                </c:pt>
                <c:pt idx="4">
                  <c:v>Transferencias corrientes</c:v>
                </c:pt>
                <c:pt idx="5">
                  <c:v>Participación y derechos por monopolio</c:v>
                </c:pt>
              </c:strCache>
            </c:strRef>
          </c:cat>
          <c:val>
            <c:numRef>
              <c:f>'[EJECUCION DE INGRESOS_30112023.xlsx]Hoja3'!$E$13:$E$19</c:f>
              <c:numCache>
                <c:formatCode>_(* #,##0_);_(* \(#,##0\);_(* "-"??_);_(@_)</c:formatCode>
                <c:ptCount val="6"/>
                <c:pt idx="0">
                  <c:v>4137618140.3200002</c:v>
                </c:pt>
                <c:pt idx="1">
                  <c:v>4270941368.73</c:v>
                </c:pt>
                <c:pt idx="2">
                  <c:v>6183968580.9099998</c:v>
                </c:pt>
                <c:pt idx="3">
                  <c:v>5311192892.5299997</c:v>
                </c:pt>
                <c:pt idx="4">
                  <c:v>465468108221.09003</c:v>
                </c:pt>
                <c:pt idx="5">
                  <c:v>3602834115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5D-4D8F-BF1F-4D2F6099C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6466160"/>
        <c:axId val="-2016463440"/>
        <c:axId val="0"/>
      </c:bar3DChart>
      <c:catAx>
        <c:axId val="-201646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2016463440"/>
        <c:crosses val="autoZero"/>
        <c:auto val="1"/>
        <c:lblAlgn val="ctr"/>
        <c:lblOffset val="100"/>
        <c:noMultiLvlLbl val="0"/>
      </c:catAx>
      <c:valAx>
        <c:axId val="-201646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2016466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ES" sz="2400" b="1" dirty="0" smtClean="0"/>
              <a:t>Recursos de Capital</a:t>
            </a:r>
            <a:endParaRPr lang="es-CO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'[EJECUCION DE INGRESOS_30112023.xlsx]Hoja3'!$C$24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INGRESOS_30112023.xlsx]Hoja3'!$B$25:$B$34</c:f>
              <c:strCache>
                <c:ptCount val="9"/>
                <c:pt idx="0">
                  <c:v>Disposición de activos</c:v>
                </c:pt>
                <c:pt idx="1">
                  <c:v>Dividendos y utilidades por otras inversiones de capital</c:v>
                </c:pt>
                <c:pt idx="2">
                  <c:v>Rendimientos financieros</c:v>
                </c:pt>
                <c:pt idx="3">
                  <c:v>Recursos de crédito interno</c:v>
                </c:pt>
                <c:pt idx="4">
                  <c:v>Transferencias de capital</c:v>
                </c:pt>
                <c:pt idx="5">
                  <c:v>Recuperación de cartera - préstamos</c:v>
                </c:pt>
                <c:pt idx="6">
                  <c:v>Recursos del balance</c:v>
                </c:pt>
                <c:pt idx="7">
                  <c:v>Retiros FONPET</c:v>
                </c:pt>
                <c:pt idx="8">
                  <c:v>Reintegros y otros recursos no apropiados</c:v>
                </c:pt>
              </c:strCache>
            </c:strRef>
          </c:cat>
          <c:val>
            <c:numRef>
              <c:f>'[EJECUCION DE INGRESOS_30112023.xlsx]Hoja3'!$C$25:$C$34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3050000000</c:v>
                </c:pt>
                <c:pt idx="2">
                  <c:v>2702935700.4299998</c:v>
                </c:pt>
                <c:pt idx="3">
                  <c:v>53583994724.919998</c:v>
                </c:pt>
                <c:pt idx="4">
                  <c:v>10000000</c:v>
                </c:pt>
                <c:pt idx="5">
                  <c:v>33604000</c:v>
                </c:pt>
                <c:pt idx="6">
                  <c:v>81400329224.309998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1A-45A8-AD5F-6D9701EFAE2A}"/>
            </c:ext>
          </c:extLst>
        </c:ser>
        <c:ser>
          <c:idx val="1"/>
          <c:order val="1"/>
          <c:tx>
            <c:strRef>
              <c:f>'[EJECUCION DE INGRESOS_30112023.xlsx]Hoja3'!$D$24</c:f>
              <c:strCache>
                <c:ptCount val="1"/>
                <c:pt idx="0">
                  <c:v>TOTAL PRESUPUESTO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INGRESOS_30112023.xlsx]Hoja3'!$B$25:$B$34</c:f>
              <c:strCache>
                <c:ptCount val="9"/>
                <c:pt idx="0">
                  <c:v>Disposición de activos</c:v>
                </c:pt>
                <c:pt idx="1">
                  <c:v>Dividendos y utilidades por otras inversiones de capital</c:v>
                </c:pt>
                <c:pt idx="2">
                  <c:v>Rendimientos financieros</c:v>
                </c:pt>
                <c:pt idx="3">
                  <c:v>Recursos de crédito interno</c:v>
                </c:pt>
                <c:pt idx="4">
                  <c:v>Transferencias de capital</c:v>
                </c:pt>
                <c:pt idx="5">
                  <c:v>Recuperación de cartera - préstamos</c:v>
                </c:pt>
                <c:pt idx="6">
                  <c:v>Recursos del balance</c:v>
                </c:pt>
                <c:pt idx="7">
                  <c:v>Retiros FONPET</c:v>
                </c:pt>
                <c:pt idx="8">
                  <c:v>Reintegros y otros recursos no apropiados</c:v>
                </c:pt>
              </c:strCache>
            </c:strRef>
          </c:cat>
          <c:val>
            <c:numRef>
              <c:f>'[EJECUCION DE INGRESOS_30112023.xlsx]Hoja3'!$D$25:$D$34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3350000000</c:v>
                </c:pt>
                <c:pt idx="2">
                  <c:v>4575996821.2200003</c:v>
                </c:pt>
                <c:pt idx="3">
                  <c:v>20938780950.349998</c:v>
                </c:pt>
                <c:pt idx="4">
                  <c:v>5762899722.7399998</c:v>
                </c:pt>
                <c:pt idx="5">
                  <c:v>33604000</c:v>
                </c:pt>
                <c:pt idx="6">
                  <c:v>118790086125.88</c:v>
                </c:pt>
                <c:pt idx="7">
                  <c:v>12612726983.959999</c:v>
                </c:pt>
                <c:pt idx="8">
                  <c:v>3016964232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1A-45A8-AD5F-6D9701EFAE2A}"/>
            </c:ext>
          </c:extLst>
        </c:ser>
        <c:ser>
          <c:idx val="2"/>
          <c:order val="2"/>
          <c:tx>
            <c:strRef>
              <c:f>'[EJECUCION DE INGRESOS_30112023.xlsx]Hoja3'!$E$24</c:f>
              <c:strCache>
                <c:ptCount val="1"/>
                <c:pt idx="0">
                  <c:v>RECAUDOS ACUMULADOS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'[EJECUCION DE INGRESOS_30112023.xlsx]Hoja3'!$B$25:$B$34</c:f>
              <c:strCache>
                <c:ptCount val="9"/>
                <c:pt idx="0">
                  <c:v>Disposición de activos</c:v>
                </c:pt>
                <c:pt idx="1">
                  <c:v>Dividendos y utilidades por otras inversiones de capital</c:v>
                </c:pt>
                <c:pt idx="2">
                  <c:v>Rendimientos financieros</c:v>
                </c:pt>
                <c:pt idx="3">
                  <c:v>Recursos de crédito interno</c:v>
                </c:pt>
                <c:pt idx="4">
                  <c:v>Transferencias de capital</c:v>
                </c:pt>
                <c:pt idx="5">
                  <c:v>Recuperación de cartera - préstamos</c:v>
                </c:pt>
                <c:pt idx="6">
                  <c:v>Recursos del balance</c:v>
                </c:pt>
                <c:pt idx="7">
                  <c:v>Retiros FONPET</c:v>
                </c:pt>
                <c:pt idx="8">
                  <c:v>Reintegros y otros recursos no apropiados</c:v>
                </c:pt>
              </c:strCache>
            </c:strRef>
          </c:cat>
          <c:val>
            <c:numRef>
              <c:f>'[EJECUCION DE INGRESOS_30112023.xlsx]Hoja3'!$E$25:$E$34</c:f>
              <c:numCache>
                <c:formatCode>_(* #,##0_);_(* \(#,##0\);_(* "-"??_);_(@_)</c:formatCode>
                <c:ptCount val="9"/>
                <c:pt idx="0">
                  <c:v>36122948.859999999</c:v>
                </c:pt>
                <c:pt idx="1">
                  <c:v>1906901681.4400001</c:v>
                </c:pt>
                <c:pt idx="2">
                  <c:v>5589888456.3100004</c:v>
                </c:pt>
                <c:pt idx="3">
                  <c:v>17819356938.919998</c:v>
                </c:pt>
                <c:pt idx="4">
                  <c:v>314515108</c:v>
                </c:pt>
                <c:pt idx="5">
                  <c:v>3202305.55</c:v>
                </c:pt>
                <c:pt idx="6">
                  <c:v>90266366613.699997</c:v>
                </c:pt>
                <c:pt idx="7">
                  <c:v>0</c:v>
                </c:pt>
                <c:pt idx="8">
                  <c:v>3253377022.48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1A-45A8-AD5F-6D9701EFA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424544"/>
        <c:axId val="-1921433792"/>
        <c:axId val="0"/>
      </c:bar3DChart>
      <c:catAx>
        <c:axId val="-192142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33792"/>
        <c:crosses val="autoZero"/>
        <c:auto val="1"/>
        <c:lblAlgn val="ctr"/>
        <c:lblOffset val="100"/>
        <c:noMultiLvlLbl val="0"/>
      </c:catAx>
      <c:valAx>
        <c:axId val="-19214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24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75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Ejecución!$C$1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Ejecución!$B$2:$B$13</c:f>
              <c:strCache>
                <c:ptCount val="4"/>
                <c:pt idx="0">
                  <c:v>Gastos</c:v>
                </c:pt>
                <c:pt idx="1">
                  <c:v>Funcionamiento</c:v>
                </c:pt>
                <c:pt idx="2">
                  <c:v>Servicio de la deuda pública</c:v>
                </c:pt>
                <c:pt idx="3">
                  <c:v>Inversión</c:v>
                </c:pt>
              </c:strCache>
            </c:strRef>
          </c:cat>
          <c:val>
            <c:numRef>
              <c:f>Ejecución!$C$2:$C$13</c:f>
              <c:numCache>
                <c:formatCode>_-* #,##0_-;\-* #,##0_-;_-* "-"??_-;_-@_-</c:formatCode>
                <c:ptCount val="4"/>
                <c:pt idx="0">
                  <c:v>967938795898.37</c:v>
                </c:pt>
                <c:pt idx="1">
                  <c:v>87745937806.179993</c:v>
                </c:pt>
                <c:pt idx="2">
                  <c:v>21707816425.610001</c:v>
                </c:pt>
                <c:pt idx="3">
                  <c:v>858485041666.57996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4D-4581-8311-F234EA19AAAD}"/>
            </c:ext>
          </c:extLst>
        </c:ser>
        <c:ser>
          <c:idx val="1"/>
          <c:order val="1"/>
          <c:tx>
            <c:strRef>
              <c:f>Ejecución!$D$1</c:f>
              <c:strCache>
                <c:ptCount val="1"/>
                <c:pt idx="0">
                  <c:v>TOTAL APROPIADO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Ejecución!$B$2:$B$13</c:f>
              <c:strCache>
                <c:ptCount val="4"/>
                <c:pt idx="0">
                  <c:v>Gastos</c:v>
                </c:pt>
                <c:pt idx="1">
                  <c:v>Funcionamiento</c:v>
                </c:pt>
                <c:pt idx="2">
                  <c:v>Servicio de la deuda pública</c:v>
                </c:pt>
                <c:pt idx="3">
                  <c:v>Inversión</c:v>
                </c:pt>
              </c:strCache>
            </c:strRef>
          </c:cat>
          <c:val>
            <c:numRef>
              <c:f>Ejecución!$D$2:$D$13</c:f>
              <c:numCache>
                <c:formatCode>_-* #,##0_-;\-* #,##0_-;_-* "-"??_-;_-@_-</c:formatCode>
                <c:ptCount val="4"/>
                <c:pt idx="0">
                  <c:v>1049925717508.79</c:v>
                </c:pt>
                <c:pt idx="1">
                  <c:v>105508590432.81</c:v>
                </c:pt>
                <c:pt idx="2">
                  <c:v>24088017299.98</c:v>
                </c:pt>
                <c:pt idx="3">
                  <c:v>920329109776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4D-4581-8311-F234EA19AAAD}"/>
            </c:ext>
          </c:extLst>
        </c:ser>
        <c:ser>
          <c:idx val="2"/>
          <c:order val="2"/>
          <c:tx>
            <c:strRef>
              <c:f>Ejecución!$E$1</c:f>
              <c:strCache>
                <c:ptCount val="1"/>
                <c:pt idx="0">
                  <c:v>DISPONIBILIDAD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Ejecución!$B$2:$B$13</c:f>
              <c:strCache>
                <c:ptCount val="4"/>
                <c:pt idx="0">
                  <c:v>Gastos</c:v>
                </c:pt>
                <c:pt idx="1">
                  <c:v>Funcionamiento</c:v>
                </c:pt>
                <c:pt idx="2">
                  <c:v>Servicio de la deuda pública</c:v>
                </c:pt>
                <c:pt idx="3">
                  <c:v>Inversión</c:v>
                </c:pt>
              </c:strCache>
            </c:strRef>
          </c:cat>
          <c:val>
            <c:numRef>
              <c:f>Ejecución!$E$2:$E$13</c:f>
              <c:numCache>
                <c:formatCode>_-* #,##0_-;\-* #,##0_-;_-* "-"??_-;_-@_-</c:formatCode>
                <c:ptCount val="4"/>
                <c:pt idx="0">
                  <c:v>893432615462.71997</c:v>
                </c:pt>
                <c:pt idx="1">
                  <c:v>84283053755.410004</c:v>
                </c:pt>
                <c:pt idx="2">
                  <c:v>17881813038.610001</c:v>
                </c:pt>
                <c:pt idx="3">
                  <c:v>791267748668.69995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4D-4581-8311-F234EA19AAAD}"/>
            </c:ext>
          </c:extLst>
        </c:ser>
        <c:ser>
          <c:idx val="3"/>
          <c:order val="3"/>
          <c:tx>
            <c:strRef>
              <c:f>Ejecución!$F$1</c:f>
              <c:strCache>
                <c:ptCount val="1"/>
                <c:pt idx="0">
                  <c:v>SALDO DISPONIBLE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Ejecución!$B$2:$B$13</c:f>
              <c:strCache>
                <c:ptCount val="4"/>
                <c:pt idx="0">
                  <c:v>Gastos</c:v>
                </c:pt>
                <c:pt idx="1">
                  <c:v>Funcionamiento</c:v>
                </c:pt>
                <c:pt idx="2">
                  <c:v>Servicio de la deuda pública</c:v>
                </c:pt>
                <c:pt idx="3">
                  <c:v>Inversión</c:v>
                </c:pt>
              </c:strCache>
            </c:strRef>
          </c:cat>
          <c:val>
            <c:numRef>
              <c:f>Ejecución!$F$2:$F$13</c:f>
              <c:numCache>
                <c:formatCode>_-* #,##0_-;\-* #,##0_-;_-* "-"??_-;_-@_-</c:formatCode>
                <c:ptCount val="4"/>
                <c:pt idx="0">
                  <c:v>156493102046.07001</c:v>
                </c:pt>
                <c:pt idx="1">
                  <c:v>21225536677.400002</c:v>
                </c:pt>
                <c:pt idx="2">
                  <c:v>6206204261.3699999</c:v>
                </c:pt>
                <c:pt idx="3">
                  <c:v>129061361107.3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D-4581-8311-F234EA19AAAD}"/>
            </c:ext>
          </c:extLst>
        </c:ser>
        <c:ser>
          <c:idx val="4"/>
          <c:order val="4"/>
          <c:tx>
            <c:strRef>
              <c:f>Ejecución!$G$1</c:f>
              <c:strCache>
                <c:ptCount val="1"/>
                <c:pt idx="0">
                  <c:v>% Disponibilidades Expedidas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Ejecución!$B$2:$B$13</c:f>
              <c:strCache>
                <c:ptCount val="4"/>
                <c:pt idx="0">
                  <c:v>Gastos</c:v>
                </c:pt>
                <c:pt idx="1">
                  <c:v>Funcionamiento</c:v>
                </c:pt>
                <c:pt idx="2">
                  <c:v>Servicio de la deuda pública</c:v>
                </c:pt>
                <c:pt idx="3">
                  <c:v>Inversión</c:v>
                </c:pt>
              </c:strCache>
            </c:strRef>
          </c:cat>
          <c:val>
            <c:numRef>
              <c:f>Ejecución!$G$2:$G$13</c:f>
              <c:numCache>
                <c:formatCode>0%</c:formatCode>
                <c:ptCount val="4"/>
                <c:pt idx="0">
                  <c:v>0.85094840574303787</c:v>
                </c:pt>
                <c:pt idx="1">
                  <c:v>0.79882645962447163</c:v>
                </c:pt>
                <c:pt idx="2">
                  <c:v>0.74235304699091398</c:v>
                </c:pt>
                <c:pt idx="3">
                  <c:v>0.85976607744297862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4D-4581-8311-F234EA19A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431616"/>
        <c:axId val="-1921422368"/>
        <c:axId val="0"/>
      </c:bar3DChart>
      <c:catAx>
        <c:axId val="-192143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22368"/>
        <c:crosses val="autoZero"/>
        <c:auto val="1"/>
        <c:lblAlgn val="ctr"/>
        <c:lblOffset val="100"/>
        <c:noMultiLvlLbl val="0"/>
      </c:catAx>
      <c:valAx>
        <c:axId val="-19214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31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'[18 DE DICIEMBRE.xlsx]Hoja6'!$J$2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DICIEMBRE.xlsx]Hoja6'!$K$2:$AA$2</c:f>
              <c:numCache>
                <c:formatCode>_-* #,##0\ _€_-;\-* #,##0\ _€_-;_-* "-"??\ _€_-;_-@_-</c:formatCode>
                <c:ptCount val="5"/>
                <c:pt idx="0">
                  <c:v>1011530896497.4103</c:v>
                </c:pt>
                <c:pt idx="1">
                  <c:v>863618803736.67004</c:v>
                </c:pt>
                <c:pt idx="2">
                  <c:v>751575949193.14026</c:v>
                </c:pt>
                <c:pt idx="3">
                  <c:v>112042854543.53001</c:v>
                </c:pt>
                <c:pt idx="4">
                  <c:v>680894177988.53015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39-4844-8512-246ACEB0EE91}"/>
            </c:ext>
          </c:extLst>
        </c:ser>
        <c:ser>
          <c:idx val="1"/>
          <c:order val="1"/>
          <c:tx>
            <c:strRef>
              <c:f>'[18 DE DICIEMBRE.xlsx]Hoja6'!$J$3</c:f>
              <c:strCache>
                <c:ptCount val="1"/>
                <c:pt idx="0">
                  <c:v>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DICIEMBRE.xlsx]Hoja6'!$K$3:$AA$3</c:f>
              <c:numCache>
                <c:formatCode>_-* #,##0\ _€_-;\-* #,##0\ _€_-;_-* "-"??\ _€_-;_-@_-</c:formatCode>
                <c:ptCount val="5"/>
                <c:pt idx="0">
                  <c:v>95847622992.070007</c:v>
                </c:pt>
                <c:pt idx="1">
                  <c:v>77794810577</c:v>
                </c:pt>
                <c:pt idx="2">
                  <c:v>74777332440.300003</c:v>
                </c:pt>
                <c:pt idx="3">
                  <c:v>3017478136.6999998</c:v>
                </c:pt>
                <c:pt idx="4">
                  <c:v>70213161770.470001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39-4844-8512-246ACEB0EE91}"/>
            </c:ext>
          </c:extLst>
        </c:ser>
        <c:ser>
          <c:idx val="2"/>
          <c:order val="2"/>
          <c:tx>
            <c:strRef>
              <c:f>'[18 DE DICIEMBRE.xlsx]Hoja6'!$J$4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DICIEMBRE.xlsx]Hoja6'!$K$4:$AA$4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39-4844-8512-246ACEB0EE91}"/>
            </c:ext>
          </c:extLst>
        </c:ser>
        <c:ser>
          <c:idx val="3"/>
          <c:order val="3"/>
          <c:tx>
            <c:strRef>
              <c:f>'[18 DE DICIEMBRE.xlsx]Hoja6'!$J$5</c:f>
              <c:strCache>
                <c:ptCount val="1"/>
                <c:pt idx="0">
                  <c:v>Adquisición de bienes y servicios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DICIEMBRE.xlsx]Hoja6'!$K$5:$AA$5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39-4844-8512-246ACEB0EE91}"/>
            </c:ext>
          </c:extLst>
        </c:ser>
        <c:ser>
          <c:idx val="4"/>
          <c:order val="4"/>
          <c:tx>
            <c:strRef>
              <c:f>'[18 DE DICIEMBRE.xlsx]Hoja6'!$J$6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DICIEMBRE.xlsx]Hoja6'!$K$6:$AA$6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39-4844-8512-246ACEB0EE91}"/>
            </c:ext>
          </c:extLst>
        </c:ser>
        <c:ser>
          <c:idx val="5"/>
          <c:order val="5"/>
          <c:tx>
            <c:strRef>
              <c:f>'[18 DE DICIEMBRE.xlsx]Hoja6'!$J$7</c:f>
              <c:strCache>
                <c:ptCount val="1"/>
                <c:pt idx="0">
                  <c:v>Disminución de pasivos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DICIEMBRE.xlsx]Hoja6'!$K$7:$AA$7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39-4844-8512-246ACEB0EE91}"/>
            </c:ext>
          </c:extLst>
        </c:ser>
        <c:ser>
          <c:idx val="6"/>
          <c:order val="6"/>
          <c:tx>
            <c:strRef>
              <c:f>'[18 DE DICIEMBRE.xlsx]Hoja6'!$J$8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DICIEMBRE.xlsx]Hoja6'!$K$8:$AA$8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39-4844-8512-246ACEB0EE91}"/>
            </c:ext>
          </c:extLst>
        </c:ser>
        <c:ser>
          <c:idx val="7"/>
          <c:order val="7"/>
          <c:tx>
            <c:strRef>
              <c:f>'[18 DE DICIEMBRE.xlsx]Hoja6'!$J$9</c:f>
              <c:strCache>
                <c:ptCount val="1"/>
                <c:pt idx="0">
                  <c:v>Servicio de la deuda pública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DICIEMBRE.xlsx]Hoja6'!$K$9:$AA$9</c:f>
              <c:numCache>
                <c:formatCode>_-* #,##0\ _€_-;\-* #,##0\ _€_-;_-* "-"??\ _€_-;_-@_-</c:formatCode>
                <c:ptCount val="5"/>
                <c:pt idx="0">
                  <c:v>24088017299.98</c:v>
                </c:pt>
                <c:pt idx="1">
                  <c:v>17881813038.610004</c:v>
                </c:pt>
                <c:pt idx="2">
                  <c:v>17804948685.210003</c:v>
                </c:pt>
                <c:pt idx="3">
                  <c:v>76864353.400000006</c:v>
                </c:pt>
                <c:pt idx="4">
                  <c:v>17804948685.210003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339-4844-8512-246ACEB0EE91}"/>
            </c:ext>
          </c:extLst>
        </c:ser>
        <c:ser>
          <c:idx val="8"/>
          <c:order val="8"/>
          <c:tx>
            <c:strRef>
              <c:f>'[18 DE DICIEMBRE.xlsx]Hoja6'!$J$10</c:f>
              <c:strCache>
                <c:ptCount val="1"/>
                <c:pt idx="0">
                  <c:v>Servicio de la deuda pública externa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DICIEMBRE.xlsx]Hoja6'!$K$10:$AA$10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39-4844-8512-246ACEB0EE91}"/>
            </c:ext>
          </c:extLst>
        </c:ser>
        <c:ser>
          <c:idx val="9"/>
          <c:order val="9"/>
          <c:tx>
            <c:strRef>
              <c:f>'[18 DE DICIEMBRE.xlsx]Hoja6'!$J$11</c:f>
              <c:strCache>
                <c:ptCount val="1"/>
                <c:pt idx="0">
                  <c:v>Servicio de la deuda pública interna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DICIEMBRE.xlsx]Hoja6'!$K$11:$AA$11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339-4844-8512-246ACEB0EE91}"/>
            </c:ext>
          </c:extLst>
        </c:ser>
        <c:ser>
          <c:idx val="10"/>
          <c:order val="10"/>
          <c:tx>
            <c:strRef>
              <c:f>'[18 DE DICIEMBRE.xlsx]Hoja6'!$J$12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DICIEMBRE.xlsx]Hoja6'!$K$1:$AA$1</c:f>
              <c:strCache>
                <c:ptCount val="5"/>
                <c:pt idx="0">
                  <c:v>TOTAL APROPIADO</c:v>
                </c:pt>
                <c:pt idx="1">
                  <c:v>DISPONIBILIDAD</c:v>
                </c:pt>
                <c:pt idx="2">
                  <c:v>COMPROMISOS</c:v>
                </c:pt>
                <c:pt idx="3">
                  <c:v>DISPONIBILIDADES ABIERTAS</c:v>
                </c:pt>
                <c:pt idx="4">
                  <c:v>OBLIGACIONES</c:v>
                </c:pt>
              </c:strCache>
            </c:strRef>
          </c:cat>
          <c:val>
            <c:numRef>
              <c:f>'[18 DE DICIEMBRE.xlsx]Hoja6'!$K$12:$AA$12</c:f>
              <c:numCache>
                <c:formatCode>_-* #,##0\ _€_-;\-* #,##0\ _€_-;_-* "-"??\ _€_-;_-@_-</c:formatCode>
                <c:ptCount val="5"/>
                <c:pt idx="0">
                  <c:v>891595256205.36023</c:v>
                </c:pt>
                <c:pt idx="1">
                  <c:v>767942180121.06006</c:v>
                </c:pt>
                <c:pt idx="2">
                  <c:v>658993668067.63025</c:v>
                </c:pt>
                <c:pt idx="3">
                  <c:v>108948512053.43001</c:v>
                </c:pt>
                <c:pt idx="4">
                  <c:v>592876067532.8501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339-4844-8512-246ACEB0E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437056"/>
        <c:axId val="-1921425088"/>
        <c:axId val="0"/>
      </c:bar3DChart>
      <c:catAx>
        <c:axId val="-19214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25088"/>
        <c:crosses val="autoZero"/>
        <c:auto val="1"/>
        <c:lblAlgn val="ctr"/>
        <c:lblOffset val="100"/>
        <c:noMultiLvlLbl val="0"/>
      </c:catAx>
      <c:valAx>
        <c:axId val="-192142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37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ES" sz="2800" b="1"/>
              <a:t>Ejecución Presupuestal de Gastos en %</a:t>
            </a:r>
            <a:endParaRPr lang="es-CO" sz="2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'[18 DE DICIEMBRE.xlsx]Hoja6'!$J$2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DICIEMBRE.xlsx]Hoja6'!$K$2:$AB$2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EC-4655-900C-96C4B8CD6016}"/>
            </c:ext>
          </c:extLst>
        </c:ser>
        <c:ser>
          <c:idx val="1"/>
          <c:order val="1"/>
          <c:tx>
            <c:strRef>
              <c:f>'[18 DE DICIEMBRE.xlsx]Hoja6'!$J$3</c:f>
              <c:strCache>
                <c:ptCount val="1"/>
                <c:pt idx="0">
                  <c:v>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DICIEMBRE.xlsx]Hoja6'!$K$3:$AB$3</c:f>
              <c:numCache>
                <c:formatCode>0.00%</c:formatCode>
                <c:ptCount val="5"/>
                <c:pt idx="0">
                  <c:v>0.81165091160827629</c:v>
                </c:pt>
                <c:pt idx="1">
                  <c:v>0.18834908839172368</c:v>
                </c:pt>
                <c:pt idx="2">
                  <c:v>0.96121234675784262</c:v>
                </c:pt>
                <c:pt idx="3">
                  <c:v>3.8787653242157466E-2</c:v>
                </c:pt>
                <c:pt idx="4">
                  <c:v>0.93896317880189295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EC-4655-900C-96C4B8CD6016}"/>
            </c:ext>
          </c:extLst>
        </c:ser>
        <c:ser>
          <c:idx val="2"/>
          <c:order val="2"/>
          <c:tx>
            <c:strRef>
              <c:f>'[18 DE DICIEMBRE.xlsx]Hoja6'!$J$4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DICIEMBRE.xlsx]Hoja6'!$K$4:$AB$4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EC-4655-900C-96C4B8CD6016}"/>
            </c:ext>
          </c:extLst>
        </c:ser>
        <c:ser>
          <c:idx val="3"/>
          <c:order val="3"/>
          <c:tx>
            <c:strRef>
              <c:f>'[18 DE DICIEMBRE.xlsx]Hoja6'!$J$5</c:f>
              <c:strCache>
                <c:ptCount val="1"/>
                <c:pt idx="0">
                  <c:v>Adquisición de bienes y servicios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DICIEMBRE.xlsx]Hoja6'!$K$5:$AB$5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EC-4655-900C-96C4B8CD6016}"/>
            </c:ext>
          </c:extLst>
        </c:ser>
        <c:ser>
          <c:idx val="4"/>
          <c:order val="4"/>
          <c:tx>
            <c:strRef>
              <c:f>'[18 DE DICIEMBRE.xlsx]Hoja6'!$J$6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DICIEMBRE.xlsx]Hoja6'!$K$6:$AB$6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EC-4655-900C-96C4B8CD6016}"/>
            </c:ext>
          </c:extLst>
        </c:ser>
        <c:ser>
          <c:idx val="5"/>
          <c:order val="5"/>
          <c:tx>
            <c:strRef>
              <c:f>'[18 DE DICIEMBRE.xlsx]Hoja6'!$J$7</c:f>
              <c:strCache>
                <c:ptCount val="1"/>
                <c:pt idx="0">
                  <c:v>Disminución de pasivos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DICIEMBRE.xlsx]Hoja6'!$K$7:$AB$7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0EC-4655-900C-96C4B8CD6016}"/>
            </c:ext>
          </c:extLst>
        </c:ser>
        <c:ser>
          <c:idx val="6"/>
          <c:order val="6"/>
          <c:tx>
            <c:strRef>
              <c:f>'[18 DE DICIEMBRE.xlsx]Hoja6'!$J$8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DICIEMBRE.xlsx]Hoja6'!$K$8:$AB$8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0EC-4655-900C-96C4B8CD6016}"/>
            </c:ext>
          </c:extLst>
        </c:ser>
        <c:ser>
          <c:idx val="7"/>
          <c:order val="7"/>
          <c:tx>
            <c:strRef>
              <c:f>'[18 DE DICIEMBRE.xlsx]Hoja6'!$J$9</c:f>
              <c:strCache>
                <c:ptCount val="1"/>
                <c:pt idx="0">
                  <c:v>Servicio de la deuda pública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DICIEMBRE.xlsx]Hoja6'!$K$9:$AB$9</c:f>
              <c:numCache>
                <c:formatCode>0.00%</c:formatCode>
                <c:ptCount val="5"/>
                <c:pt idx="0">
                  <c:v>0.74235304699091409</c:v>
                </c:pt>
                <c:pt idx="1">
                  <c:v>0.25764695300908608</c:v>
                </c:pt>
                <c:pt idx="2">
                  <c:v>0.99570153466910549</c:v>
                </c:pt>
                <c:pt idx="3">
                  <c:v>4.2984653308943696E-3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EC-4655-900C-96C4B8CD6016}"/>
            </c:ext>
          </c:extLst>
        </c:ser>
        <c:ser>
          <c:idx val="8"/>
          <c:order val="8"/>
          <c:tx>
            <c:strRef>
              <c:f>'[18 DE DICIEMBRE.xlsx]Hoja6'!$J$10</c:f>
              <c:strCache>
                <c:ptCount val="1"/>
                <c:pt idx="0">
                  <c:v>Servicio de la deuda pública externa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DICIEMBRE.xlsx]Hoja6'!$K$10:$AB$10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0EC-4655-900C-96C4B8CD6016}"/>
            </c:ext>
          </c:extLst>
        </c:ser>
        <c:ser>
          <c:idx val="9"/>
          <c:order val="9"/>
          <c:tx>
            <c:strRef>
              <c:f>'[18 DE DICIEMBRE.xlsx]Hoja6'!$J$11</c:f>
              <c:strCache>
                <c:ptCount val="1"/>
                <c:pt idx="0">
                  <c:v>Servicio de la deuda pública interna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DICIEMBRE.xlsx]Hoja6'!$K$11:$AB$11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0EC-4655-900C-96C4B8CD6016}"/>
            </c:ext>
          </c:extLst>
        </c:ser>
        <c:ser>
          <c:idx val="10"/>
          <c:order val="10"/>
          <c:tx>
            <c:strRef>
              <c:f>'[18 DE DICIEMBRE.xlsx]Hoja6'!$J$12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'[18 DE DICIEMBRE.xlsx]Hoja6'!$K$1:$AB$1</c:f>
              <c:strCache>
                <c:ptCount val="5"/>
                <c:pt idx="0">
                  <c:v>% DISP. EXPEDIDAS</c:v>
                </c:pt>
                <c:pt idx="1">
                  <c:v>% SALDO DISP.</c:v>
                </c:pt>
                <c:pt idx="2">
                  <c:v>% DISP. COMPROMETIDO</c:v>
                </c:pt>
                <c:pt idx="3">
                  <c:v>% DISP. ABIERTA</c:v>
                </c:pt>
                <c:pt idx="4">
                  <c:v>% DISP. OBLIGADAS</c:v>
                </c:pt>
              </c:strCache>
            </c:strRef>
          </c:cat>
          <c:val>
            <c:numRef>
              <c:f>'[18 DE DICIEMBRE.xlsx]Hoja6'!$K$12:$AB$12</c:f>
              <c:numCache>
                <c:formatCode>0.00%</c:formatCode>
                <c:ptCount val="5"/>
                <c:pt idx="0">
                  <c:v>0.86131254599697049</c:v>
                </c:pt>
                <c:pt idx="1">
                  <c:v>0.13868745400302929</c:v>
                </c:pt>
                <c:pt idx="2">
                  <c:v>0.85812927734187627</c:v>
                </c:pt>
                <c:pt idx="3">
                  <c:v>0.14187072265812398</c:v>
                </c:pt>
                <c:pt idx="4">
                  <c:v>0.89966883789846264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0EC-4655-900C-96C4B8CD6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427808"/>
        <c:axId val="-1921424000"/>
        <c:axId val="0"/>
      </c:bar3DChart>
      <c:catAx>
        <c:axId val="-19214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24000"/>
        <c:crosses val="autoZero"/>
        <c:auto val="1"/>
        <c:lblAlgn val="ctr"/>
        <c:lblOffset val="100"/>
        <c:noMultiLvlLbl val="0"/>
      </c:catAx>
      <c:valAx>
        <c:axId val="-192142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27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Hoja5!$K$1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Hoja5!$K$2:$K$17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FF-4946-B125-461113AFD4B3}"/>
            </c:ext>
          </c:extLst>
        </c:ser>
        <c:ser>
          <c:idx val="1"/>
          <c:order val="1"/>
          <c:tx>
            <c:strRef>
              <c:f>Hoja5!$L$1</c:f>
              <c:strCache>
                <c:ptCount val="1"/>
                <c:pt idx="0">
                  <c:v>ADICION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Hoja5!$L$2:$L$17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FF-4946-B125-461113AFD4B3}"/>
            </c:ext>
          </c:extLst>
        </c:ser>
        <c:ser>
          <c:idx val="2"/>
          <c:order val="2"/>
          <c:tx>
            <c:strRef>
              <c:f>Hoja5!$M$1</c:f>
              <c:strCache>
                <c:ptCount val="1"/>
                <c:pt idx="0">
                  <c:v>REDUCCION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Hoja5!$M$2:$M$17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FF-4946-B125-461113AFD4B3}"/>
            </c:ext>
          </c:extLst>
        </c:ser>
        <c:ser>
          <c:idx val="3"/>
          <c:order val="3"/>
          <c:tx>
            <c:strRef>
              <c:f>Hoja5!$N$1</c:f>
              <c:strCache>
                <c:ptCount val="1"/>
                <c:pt idx="0">
                  <c:v>CREDITO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Hoja5!$N$2:$N$17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FF-4946-B125-461113AFD4B3}"/>
            </c:ext>
          </c:extLst>
        </c:ser>
        <c:ser>
          <c:idx val="4"/>
          <c:order val="4"/>
          <c:tx>
            <c:strRef>
              <c:f>Hoja5!$O$1</c:f>
              <c:strCache>
                <c:ptCount val="1"/>
                <c:pt idx="0">
                  <c:v>CONTRACREDITO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Hoja5!$O$2:$O$17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FF-4946-B125-461113AFD4B3}"/>
            </c:ext>
          </c:extLst>
        </c:ser>
        <c:ser>
          <c:idx val="5"/>
          <c:order val="5"/>
          <c:tx>
            <c:strRef>
              <c:f>Hoja5!$P$1</c:f>
              <c:strCache>
                <c:ptCount val="1"/>
                <c:pt idx="0">
                  <c:v>APLAZAMIENTO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Hoja5!$P$2:$P$17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FF-4946-B125-461113AFD4B3}"/>
            </c:ext>
          </c:extLst>
        </c:ser>
        <c:ser>
          <c:idx val="6"/>
          <c:order val="6"/>
          <c:tx>
            <c:strRef>
              <c:f>Hoja5!$Q$1</c:f>
              <c:strCache>
                <c:ptCount val="1"/>
                <c:pt idx="0">
                  <c:v>DESAPLAZAMIENTO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Hoja5!$Q$2:$Q$17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FF-4946-B125-461113AFD4B3}"/>
            </c:ext>
          </c:extLst>
        </c:ser>
        <c:ser>
          <c:idx val="7"/>
          <c:order val="7"/>
          <c:tx>
            <c:strRef>
              <c:f>Hoja5!$R$1</c:f>
              <c:strCache>
                <c:ptCount val="1"/>
                <c:pt idx="0">
                  <c:v>TOTAL APROPIADO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Hoja5!$R$2:$R$17</c:f>
              <c:numCache>
                <c:formatCode>_(* #,##0.00_);_(* \(#,##0.00\);_(* "-"??_);_(@_)</c:formatCode>
                <c:ptCount val="6"/>
                <c:pt idx="0" formatCode="_-* #,##0\ _€_-;\-* #,##0\ _€_-;_-* &quot;-&quot;??\ _€_-;_-@_-">
                  <c:v>891595256205.36023</c:v>
                </c:pt>
                <c:pt idx="1">
                  <c:v>252799265318.34006</c:v>
                </c:pt>
                <c:pt idx="2">
                  <c:v>257482668292.15018</c:v>
                </c:pt>
                <c:pt idx="3">
                  <c:v>377935896664.71002</c:v>
                </c:pt>
                <c:pt idx="4">
                  <c:v>3281399730.1599998</c:v>
                </c:pt>
                <c:pt idx="5">
                  <c:v>96026200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FF-4946-B125-461113AFD4B3}"/>
            </c:ext>
          </c:extLst>
        </c:ser>
        <c:ser>
          <c:idx val="8"/>
          <c:order val="8"/>
          <c:tx>
            <c:strRef>
              <c:f>Hoja5!$S$1</c:f>
              <c:strCache>
                <c:ptCount val="1"/>
                <c:pt idx="0">
                  <c:v>DISPONIBILIDAD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Hoja5!$S$2:$S$17</c:f>
              <c:numCache>
                <c:formatCode>_-* #,##0\ _€_-;\-* #,##0\ _€_-;_-* "-"??\ _€_-;_-@_-</c:formatCode>
                <c:ptCount val="6"/>
                <c:pt idx="0">
                  <c:v>767942180121.06006</c:v>
                </c:pt>
                <c:pt idx="1">
                  <c:v>196539391036</c:v>
                </c:pt>
                <c:pt idx="2">
                  <c:v>197051755236.94006</c:v>
                </c:pt>
                <c:pt idx="3">
                  <c:v>372157982496.95996</c:v>
                </c:pt>
                <c:pt idx="4">
                  <c:v>2097025151.1600001</c:v>
                </c:pt>
                <c:pt idx="5">
                  <c:v>96026200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FF-4946-B125-461113AFD4B3}"/>
            </c:ext>
          </c:extLst>
        </c:ser>
        <c:ser>
          <c:idx val="9"/>
          <c:order val="9"/>
          <c:tx>
            <c:strRef>
              <c:f>Hoja5!$T$1</c:f>
              <c:strCache>
                <c:ptCount val="1"/>
                <c:pt idx="0">
                  <c:v>SALDO DISPONIBLE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Hoja5!$T$2:$T$17</c:f>
              <c:numCache>
                <c:formatCode>_-* #,##0\ _€_-;\-* #,##0\ _€_-;_-* "-"??\ _€_-;_-@_-</c:formatCode>
                <c:ptCount val="6"/>
                <c:pt idx="0">
                  <c:v>123653076084.30002</c:v>
                </c:pt>
                <c:pt idx="1">
                  <c:v>56259874282.340034</c:v>
                </c:pt>
                <c:pt idx="2">
                  <c:v>60430913055.209984</c:v>
                </c:pt>
                <c:pt idx="3">
                  <c:v>5777914167.75</c:v>
                </c:pt>
                <c:pt idx="4">
                  <c:v>1184374579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3FF-4946-B125-461113AFD4B3}"/>
            </c:ext>
          </c:extLst>
        </c:ser>
        <c:ser>
          <c:idx val="10"/>
          <c:order val="10"/>
          <c:tx>
            <c:strRef>
              <c:f>Hoja5!$U$1</c:f>
              <c:strCache>
                <c:ptCount val="1"/>
                <c:pt idx="0">
                  <c:v>% DISP. EXPEDIDAS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Hoja5!$U$2:$U$17</c:f>
              <c:numCache>
                <c:formatCode>0%</c:formatCode>
                <c:ptCount val="6"/>
                <c:pt idx="0">
                  <c:v>0.86131254599697049</c:v>
                </c:pt>
                <c:pt idx="1">
                  <c:v>0.77745238218357071</c:v>
                </c:pt>
                <c:pt idx="2">
                  <c:v>0.76530104547991251</c:v>
                </c:pt>
                <c:pt idx="3">
                  <c:v>0.98471192014640518</c:v>
                </c:pt>
                <c:pt idx="4">
                  <c:v>0.63906421759160381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FF-4946-B125-461113AFD4B3}"/>
            </c:ext>
          </c:extLst>
        </c:ser>
        <c:ser>
          <c:idx val="11"/>
          <c:order val="11"/>
          <c:tx>
            <c:strRef>
              <c:f>Hoja5!$V$1</c:f>
              <c:strCache>
                <c:ptCount val="1"/>
                <c:pt idx="0">
                  <c:v>% SALDO DISP.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Hoja5!$J$2:$J$17</c:f>
              <c:strCache>
                <c:ptCount val="6"/>
                <c:pt idx="0">
                  <c:v>Inversión</c:v>
                </c:pt>
                <c:pt idx="1">
                  <c:v>Gastos de personal</c:v>
                </c:pt>
                <c:pt idx="2">
                  <c:v>Adquisición de bienes y servicios</c:v>
                </c:pt>
                <c:pt idx="3">
                  <c:v>Transferencias corrientes</c:v>
                </c:pt>
                <c:pt idx="4">
                  <c:v>Transferencias de capital</c:v>
                </c:pt>
                <c:pt idx="5">
                  <c:v>Gastos de comercialización y producción</c:v>
                </c:pt>
              </c:strCache>
            </c:strRef>
          </c:cat>
          <c:val>
            <c:numRef>
              <c:f>Hoja5!$V$2:$V$17</c:f>
              <c:numCache>
                <c:formatCode>0%</c:formatCode>
                <c:ptCount val="6"/>
                <c:pt idx="0">
                  <c:v>0.13868745400302929</c:v>
                </c:pt>
                <c:pt idx="1">
                  <c:v>0.22254761781642923</c:v>
                </c:pt>
                <c:pt idx="2">
                  <c:v>0.23469895452008693</c:v>
                </c:pt>
                <c:pt idx="3">
                  <c:v>1.5288079853594696E-2</c:v>
                </c:pt>
                <c:pt idx="4">
                  <c:v>0.3609357824083963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3FF-4946-B125-461113AF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1422912"/>
        <c:axId val="-1921434336"/>
        <c:axId val="0"/>
      </c:bar3DChart>
      <c:catAx>
        <c:axId val="-19214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34336"/>
        <c:crosses val="autoZero"/>
        <c:auto val="1"/>
        <c:lblAlgn val="ctr"/>
        <c:lblOffset val="100"/>
        <c:noMultiLvlLbl val="0"/>
      </c:catAx>
      <c:valAx>
        <c:axId val="-19214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921422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  <a:latin typeface="Century Gothic" panose="020B0502020202020204" pitchFamily="34" charset="0"/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0.86122</cdr:x>
      <cdr:y>0.3057</cdr:y>
    </cdr:from>
    <cdr:to>
      <cdr:x>0.87033</cdr:x>
      <cdr:y>0.3324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8639175" y="1528323"/>
          <a:ext cx="91440" cy="13346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0.83945</cdr:x>
      <cdr:y>0.26515</cdr:y>
    </cdr:from>
    <cdr:to>
      <cdr:x>0.99465</cdr:x>
      <cdr:y>0.41262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8420871" y="1325562"/>
          <a:ext cx="1556853" cy="737253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O" dirty="0">
              <a:ln>
                <a:solidFill>
                  <a:sysClr val="windowText" lastClr="000000"/>
                </a:solidFill>
              </a:ln>
            </a:rPr>
            <a:t> CUMPLIMIENTO </a:t>
          </a:r>
        </a:p>
      </cdr:txBody>
    </cdr:sp>
  </cdr:relSizeAnchor>
  <cdr:relSizeAnchor xmlns:cdr="http://schemas.openxmlformats.org/drawingml/2006/chartDrawing">
    <cdr:from>
      <cdr:x>0.84299</cdr:x>
      <cdr:y>0.46958</cdr:y>
    </cdr:from>
    <cdr:to>
      <cdr:x>1</cdr:x>
      <cdr:y>0.64282</cdr:y>
    </cdr:to>
    <cdr:sp macro="" textlink="">
      <cdr:nvSpPr>
        <cdr:cNvPr id="5" name="Rectángulo 4"/>
        <cdr:cNvSpPr/>
      </cdr:nvSpPr>
      <cdr:spPr>
        <a:xfrm xmlns:a="http://schemas.openxmlformats.org/drawingml/2006/main">
          <a:off x="8456295" y="2347590"/>
          <a:ext cx="1575075" cy="8660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O" dirty="0">
              <a:ln>
                <a:solidFill>
                  <a:sysClr val="windowText" lastClr="000000"/>
                </a:solidFill>
              </a:ln>
            </a:rPr>
            <a:t>FALTA TRABAJO PARA DAR POR </a:t>
          </a:r>
          <a:r>
            <a:rPr lang="es-CO" dirty="0" smtClean="0">
              <a:ln>
                <a:solidFill>
                  <a:sysClr val="windowText" lastClr="000000"/>
                </a:solidFill>
              </a:ln>
            </a:rPr>
            <a:t>SUPERADO </a:t>
          </a:r>
          <a:r>
            <a:rPr lang="es-CO" dirty="0">
              <a:ln>
                <a:solidFill>
                  <a:sysClr val="windowText" lastClr="000000"/>
                </a:solidFill>
              </a:ln>
            </a:rPr>
            <a:t>EL HALLAZGO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0073A-6066-45FB-8056-A475BA82FD14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9D337-E438-4DBD-BCD6-ADD3EA2719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224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D337-E438-4DBD-BCD6-ADD3EA27198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741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D337-E438-4DBD-BCD6-ADD3EA27198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23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2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3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3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4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3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3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2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9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8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8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B7CF-5003-4AA8-8E71-AEFC351961C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5520-2F95-4996-AED5-E6E7BD4A43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4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34"/>
            <a:ext cx="12192000" cy="6863645"/>
          </a:xfrm>
          <a:solidFill>
            <a:schemeClr val="tx2"/>
          </a:solidFill>
        </p:spPr>
      </p:pic>
      <p:sp>
        <p:nvSpPr>
          <p:cNvPr id="5" name="CuadroTexto 4"/>
          <p:cNvSpPr txBox="1"/>
          <p:nvPr/>
        </p:nvSpPr>
        <p:spPr>
          <a:xfrm>
            <a:off x="488888" y="1786262"/>
            <a:ext cx="70345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Oficina de Control Interno</a:t>
            </a:r>
          </a:p>
          <a:p>
            <a:endParaRPr lang="es-CO" sz="3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Comité Institucional Coordinador de Control Interno</a:t>
            </a:r>
          </a:p>
          <a:p>
            <a:pPr algn="ctr"/>
            <a:r>
              <a:rPr lang="es-CO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Diciembre de 2023</a:t>
            </a:r>
            <a:endParaRPr lang="en-US" sz="3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" y="-2775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1005185" y="6178399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9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0403"/>
              </p:ext>
            </p:extLst>
          </p:nvPr>
        </p:nvGraphicFramePr>
        <p:xfrm>
          <a:off x="867507" y="1118857"/>
          <a:ext cx="10496061" cy="4469401"/>
        </p:xfrm>
        <a:graphic>
          <a:graphicData uri="http://schemas.openxmlformats.org/drawingml/2006/table">
            <a:tbl>
              <a:tblPr/>
              <a:tblGrid>
                <a:gridCol w="351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3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3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9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21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Nro.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SECRETARÍA, DIRECCIÓN, OFICINA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FECHA SUSCRIPCIÓN PLAN DE MEJORAMIENTO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% AVANCE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OBSERVACIÓN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3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OFICINA  ASESORA DE DESPACHO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4 </a:t>
                      </a:r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noviembre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CERRADO EN 3ER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1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OFICINA DE ASESORÍA JURÍDICA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17 noviembre 2022</a:t>
                      </a:r>
                      <a:endParaRPr lang="es-CO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8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SEGUIMIENTO A AUDITORIA A SISTEMA DE SALUD Y SEGURIDAD EN EL 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14 </a:t>
                      </a:r>
                      <a:r>
                        <a:rPr lang="es-ES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febrero de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CERRADO EN 3ER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9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SEGUIMIENTO A AUDITORÍA DE GESTIÓN DOCUMENTAL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13 febrero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SECRETARÍA DE HACIENDA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30 </a:t>
                      </a:r>
                      <a:r>
                        <a:rPr lang="es-E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septiembre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95%</a:t>
                      </a:r>
                      <a:endParaRPr lang="es-CO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CERRADO</a:t>
                      </a:r>
                      <a:endParaRPr lang="es-CO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9419252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GESTIÓN AMBIENTAL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15 </a:t>
                      </a:r>
                      <a:r>
                        <a:rPr lang="es-CO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septiembre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CERRADO </a:t>
                      </a:r>
                    </a:p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(1 hallazgo abierto)</a:t>
                      </a:r>
                      <a:endParaRPr lang="es-CO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1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TRÁNSITO Y 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 31 de octubre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(1 hallazgo abierto)</a:t>
                      </a:r>
                      <a:endParaRPr lang="es-CO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9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DIRECCIÓN ADMINISTRATIVA PARA LA PREVENCIÓN Y ATENCIÓN DE EMERGENCIAS Y DESASTRES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27 </a:t>
                      </a:r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diciembre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(1 hallazgo abierto)</a:t>
                      </a:r>
                      <a:endParaRPr lang="es-CO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7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28</a:t>
                      </a:r>
                      <a:endParaRPr lang="es-CO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DESARROLLO ECONÓMICO Y COMPETITIVIDAD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 de septiembre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  <a:r>
                        <a:rPr lang="es-CO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CERRADO </a:t>
                      </a:r>
                    </a:p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(2 hallazgos abiertos)</a:t>
                      </a:r>
                      <a:endParaRPr lang="es-CO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8 CuadroTexto"/>
          <p:cNvSpPr txBox="1"/>
          <p:nvPr/>
        </p:nvSpPr>
        <p:spPr>
          <a:xfrm>
            <a:off x="867508" y="440022"/>
            <a:ext cx="10496061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BALANCE PROGRAMA ANUAL DE AUDITORÍA VIGENCIA 2022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19497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969108" y="5966133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10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95795"/>
              </p:ext>
            </p:extLst>
          </p:nvPr>
        </p:nvGraphicFramePr>
        <p:xfrm>
          <a:off x="969108" y="1714841"/>
          <a:ext cx="10256081" cy="3744942"/>
        </p:xfrm>
        <a:graphic>
          <a:graphicData uri="http://schemas.openxmlformats.org/drawingml/2006/table">
            <a:tbl>
              <a:tblPr/>
              <a:tblGrid>
                <a:gridCol w="343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0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46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53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SECRETARÍA, DIRECCIÓN, OFICINA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FECHA SUSCRIPCIÓN PLAN DE MEJORAMIENTO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AVANCE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OBSERVACIÓN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77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UNIDAD ADMINISTRATIVA ESPECIAL DEL SISTEMA ESTRATÉGICO DE TRANSPORTE PÚBLICO AVANTE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30 diciembre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VIGENTE - RESULTADO </a:t>
                      </a:r>
                      <a:r>
                        <a:rPr lang="es-E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EN SEGUNDO SEGUIMIENTO 56%. </a:t>
                      </a:r>
                      <a:br>
                        <a:rPr lang="es-E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EN DICIEMBRE 2023 SE HACE 3ER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1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SEGUIMIENTO A AUDITORIA A SISTEMA DE CALIDAD - </a:t>
                      </a:r>
                      <a:r>
                        <a:rPr lang="es-CO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MIPG</a:t>
                      </a: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18 de enero de 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VIGENTE - RESULTADO </a:t>
                      </a:r>
                      <a:r>
                        <a:rPr lang="es-ES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EN SEGUNDO SEGUIMIENTO 85%. </a:t>
                      </a:r>
                      <a:br>
                        <a:rPr lang="es-ES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EL DOCUMENTO ESTA SIN FIRMA</a:t>
                      </a:r>
                    </a:p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1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SEGUIMIENTO A AUDITORIA A SISTEMA DE GESTIÓN AMBIENTAL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21 de marzo de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INCUMPLIDO</a:t>
                      </a:r>
                    </a:p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(1 hallazgo abierto)</a:t>
                      </a:r>
                      <a:r>
                        <a:rPr lang="es-CO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1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SEGUIMIENTO A AUDITORIA A TICS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15 de febrero de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VIGENTE</a:t>
                      </a:r>
                      <a:endParaRPr lang="es-CO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DIRECCION ADMINISTRATIVA DE ESPACIO PUBLICO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s-CO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21diciembre  </a:t>
                      </a:r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VIGENTE - RESULTADO </a:t>
                      </a:r>
                      <a:r>
                        <a:rPr lang="es-E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EN TERCER SEGUIMIENTO 65%. </a:t>
                      </a:r>
                      <a:br>
                        <a:rPr lang="es-E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EN DICIEMBRE 2023 SE HACE </a:t>
                      </a:r>
                      <a:r>
                        <a:rPr lang="es-ES" sz="11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4TO</a:t>
                      </a:r>
                      <a:r>
                        <a:rPr lang="es-ES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8 CuadroTexto"/>
          <p:cNvSpPr txBox="1"/>
          <p:nvPr/>
        </p:nvSpPr>
        <p:spPr>
          <a:xfrm>
            <a:off x="969108" y="715966"/>
            <a:ext cx="1025378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BALANCE PROGRAMA ANUAL DE AUDITORÍA VIGENCIA 2022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11673"/>
            <a:ext cx="12187071" cy="6860775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3967DD40-55D1-4175-9EAC-6DCF8B2B5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49111"/>
              </p:ext>
            </p:extLst>
          </p:nvPr>
        </p:nvGraphicFramePr>
        <p:xfrm>
          <a:off x="1930399" y="1574539"/>
          <a:ext cx="8819052" cy="3290509"/>
        </p:xfrm>
        <a:graphic>
          <a:graphicData uri="http://schemas.openxmlformats.org/drawingml/2006/table">
            <a:tbl>
              <a:tblPr/>
              <a:tblGrid>
                <a:gridCol w="5496381">
                  <a:extLst>
                    <a:ext uri="{9D8B030D-6E8A-4147-A177-3AD203B41FA5}">
                      <a16:colId xmlns:a16="http://schemas.microsoft.com/office/drawing/2014/main" xmlns="" val="1621724573"/>
                    </a:ext>
                  </a:extLst>
                </a:gridCol>
                <a:gridCol w="1622519">
                  <a:extLst>
                    <a:ext uri="{9D8B030D-6E8A-4147-A177-3AD203B41FA5}">
                      <a16:colId xmlns:a16="http://schemas.microsoft.com/office/drawing/2014/main" xmlns="" val="1725651193"/>
                    </a:ext>
                  </a:extLst>
                </a:gridCol>
                <a:gridCol w="1700152">
                  <a:extLst>
                    <a:ext uri="{9D8B030D-6E8A-4147-A177-3AD203B41FA5}">
                      <a16:colId xmlns:a16="http://schemas.microsoft.com/office/drawing/2014/main" xmlns="" val="2798183446"/>
                    </a:ext>
                  </a:extLst>
                </a:gridCol>
              </a:tblGrid>
              <a:tr h="7936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RESUMEN ESTADO ACTUAL PLANES MEJORAMIENTO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684113"/>
                  </a:ext>
                </a:extLst>
              </a:tr>
              <a:tr h="79369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PLANES MEJORAMIENTO CERRADOS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  <a:endParaRPr lang="es-CO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84,84%</a:t>
                      </a:r>
                      <a:endParaRPr lang="es-CO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5062342"/>
                  </a:ext>
                </a:extLst>
              </a:tr>
              <a:tr h="72755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PLANES MEJORAMIENTO </a:t>
                      </a:r>
                      <a:r>
                        <a:rPr lang="es-CO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VIGENTES</a:t>
                      </a:r>
                      <a:endParaRPr lang="es-CO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CO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15,16%</a:t>
                      </a:r>
                      <a:endParaRPr lang="es-CO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117567"/>
                  </a:ext>
                </a:extLst>
              </a:tr>
              <a:tr h="9755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8644052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395956" y="5869577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2211486" y="395926"/>
            <a:ext cx="8129247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BALANCE PROGRAMA ANUAL DE AUDITORÍA VIGENCIA 2022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12983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679073" y="6243132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93E92C6E-9388-47CA-A8E2-FA53073C4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175205"/>
              </p:ext>
            </p:extLst>
          </p:nvPr>
        </p:nvGraphicFramePr>
        <p:xfrm>
          <a:off x="677299" y="573894"/>
          <a:ext cx="10944179" cy="5308264"/>
        </p:xfrm>
        <a:graphic>
          <a:graphicData uri="http://schemas.openxmlformats.org/drawingml/2006/table">
            <a:tbl>
              <a:tblPr/>
              <a:tblGrid>
                <a:gridCol w="385199">
                  <a:extLst>
                    <a:ext uri="{9D8B030D-6E8A-4147-A177-3AD203B41FA5}">
                      <a16:colId xmlns:a16="http://schemas.microsoft.com/office/drawing/2014/main" xmlns="" val="905342999"/>
                    </a:ext>
                  </a:extLst>
                </a:gridCol>
                <a:gridCol w="3446268">
                  <a:extLst>
                    <a:ext uri="{9D8B030D-6E8A-4147-A177-3AD203B41FA5}">
                      <a16:colId xmlns:a16="http://schemas.microsoft.com/office/drawing/2014/main" xmlns="" val="282074811"/>
                    </a:ext>
                  </a:extLst>
                </a:gridCol>
                <a:gridCol w="1229980">
                  <a:extLst>
                    <a:ext uri="{9D8B030D-6E8A-4147-A177-3AD203B41FA5}">
                      <a16:colId xmlns:a16="http://schemas.microsoft.com/office/drawing/2014/main" xmlns="" val="3921936925"/>
                    </a:ext>
                  </a:extLst>
                </a:gridCol>
                <a:gridCol w="521378">
                  <a:extLst>
                    <a:ext uri="{9D8B030D-6E8A-4147-A177-3AD203B41FA5}">
                      <a16:colId xmlns:a16="http://schemas.microsoft.com/office/drawing/2014/main" xmlns="" val="3868981567"/>
                    </a:ext>
                  </a:extLst>
                </a:gridCol>
                <a:gridCol w="445476">
                  <a:extLst>
                    <a:ext uri="{9D8B030D-6E8A-4147-A177-3AD203B41FA5}">
                      <a16:colId xmlns:a16="http://schemas.microsoft.com/office/drawing/2014/main" xmlns="" val="2470822181"/>
                    </a:ext>
                  </a:extLst>
                </a:gridCol>
                <a:gridCol w="422031">
                  <a:extLst>
                    <a:ext uri="{9D8B030D-6E8A-4147-A177-3AD203B41FA5}">
                      <a16:colId xmlns:a16="http://schemas.microsoft.com/office/drawing/2014/main" xmlns="" val="325400378"/>
                    </a:ext>
                  </a:extLst>
                </a:gridCol>
                <a:gridCol w="390769">
                  <a:extLst>
                    <a:ext uri="{9D8B030D-6E8A-4147-A177-3AD203B41FA5}">
                      <a16:colId xmlns:a16="http://schemas.microsoft.com/office/drawing/2014/main" xmlns="" val="3811086796"/>
                    </a:ext>
                  </a:extLst>
                </a:gridCol>
                <a:gridCol w="1375508">
                  <a:extLst>
                    <a:ext uri="{9D8B030D-6E8A-4147-A177-3AD203B41FA5}">
                      <a16:colId xmlns:a16="http://schemas.microsoft.com/office/drawing/2014/main" xmlns="" val="402511831"/>
                    </a:ext>
                  </a:extLst>
                </a:gridCol>
                <a:gridCol w="2727570">
                  <a:extLst>
                    <a:ext uri="{9D8B030D-6E8A-4147-A177-3AD203B41FA5}">
                      <a16:colId xmlns:a16="http://schemas.microsoft.com/office/drawing/2014/main" xmlns="" val="1391839510"/>
                    </a:ext>
                  </a:extLst>
                </a:gridCol>
              </a:tblGrid>
              <a:tr h="18807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AUDITORÍAS INTERNAS VIGENCIA 2023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134753"/>
                  </a:ext>
                </a:extLst>
              </a:tr>
              <a:tr h="245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Nro.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SECRETARÍA, DIRECCIÓN, OFICINA 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SUSCRIPCIÓN DEL PLAN DE MEJORAMIENTO 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PORCENTAJES DE AVANCE EN CADA SEGUIMIENTO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 A DIC 2023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OBSERVACION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805657"/>
                  </a:ext>
                </a:extLst>
              </a:tr>
              <a:tr h="2412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8466944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SECRETARIA DE BIENESTAR SOCIAL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1/06/23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67%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CERRADO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CERRADO EN SEGUNDO SEGUIMIENTO SIN PENDIENTES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DIRECCIÓN ADMINISTRATIVA DE PLAZAS DE MERCADO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24/04/23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42%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VIGENTE</a:t>
                      </a:r>
                      <a:endParaRPr lang="es-CO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4111126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SECRETARIA DE INFRAESTRUCTURA Y VALORIZACIÓN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2/05/23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0002631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SECRETARIA DE GESTIÓN AMBIENTAL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26/04/23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34%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71%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102355"/>
                  </a:ext>
                </a:extLst>
              </a:tr>
              <a:tr h="130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SECRETARIA DE EDUCACIÓN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30/06/23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470038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OFICINA DE PLANEACIÓN DE GESTIÓN INSTITUCIONAL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1/08/23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59%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787902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SECRETARIA GENERAL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25/05/23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66%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6505633"/>
                  </a:ext>
                </a:extLst>
              </a:tr>
              <a:tr h="130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SECRETARIA DE HACIENDA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1/06/23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749586"/>
                  </a:ext>
                </a:extLst>
              </a:tr>
              <a:tr h="2455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DEPARTAMENTO ADMINISTRATIVO DE CONTRATACIÓN PUBLICA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23/06/23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65%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8500427"/>
                  </a:ext>
                </a:extLst>
              </a:tr>
              <a:tr h="130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SECRETARÍA DE CULTURA 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27/06/23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71%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0855516"/>
                  </a:ext>
                </a:extLst>
              </a:tr>
              <a:tr h="1912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SECRETARÍA DE TRÁNSITO Y TRANSPORTE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/08/23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576781"/>
                  </a:ext>
                </a:extLst>
              </a:tr>
              <a:tr h="130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SECRETARIA DE GOBIERNO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10/06/23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835330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SECRETARIA DE SALUD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28/07/23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53%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7632010"/>
                  </a:ext>
                </a:extLst>
              </a:tr>
              <a:tr h="3661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DIRECCIÓN ADMINISTRATIVA PARA LA PREVENCIÓN Y ATENCIÓN DE EMERGENCIAS Y DESASTRES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28/07/23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77%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VIGENTE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476186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AUDITORIA ESPECIAL TRAMITES ADMINISTRACIÓN MUNICIPAL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SIN PLAN SUSCRITO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AUDITORIA REALIZADA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931165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AUDITORIA ESPECIAL A SECRETARÍA DE SALUD - IVC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SIN PLAN SUSCRITO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AUDITORIA REALIZADA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10321"/>
                  </a:ext>
                </a:extLst>
              </a:tr>
              <a:tr h="3132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5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UNIDAD ADMINISTRATIVA ESPECIAL DEL SISTEMA ESTRATÉGICO DE TRANSPORTE PÚBLICO AVANTE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22/11/23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CO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VIGENTE</a:t>
                      </a:r>
                      <a:endParaRPr lang="es-CO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NO HAY SEGUIMIENTOS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175887"/>
                  </a:ext>
                </a:extLst>
              </a:tr>
            </a:tbl>
          </a:graphicData>
        </a:graphic>
      </p:graphicFrame>
      <p:sp>
        <p:nvSpPr>
          <p:cNvPr id="11" name="6 CuadroTexto"/>
          <p:cNvSpPr txBox="1"/>
          <p:nvPr/>
        </p:nvSpPr>
        <p:spPr>
          <a:xfrm>
            <a:off x="679073" y="112229"/>
            <a:ext cx="1094240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BALANCE PROGRAMA ANUAL DE AUDITORÍA VIGENCIA 2023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96555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286170" y="6475933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28"/>
            <a:ext cx="12187071" cy="686077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xmlns="" id="{408209BD-582A-4D7C-921C-3AE080178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86498"/>
              </p:ext>
            </p:extLst>
          </p:nvPr>
        </p:nvGraphicFramePr>
        <p:xfrm>
          <a:off x="1860062" y="1893453"/>
          <a:ext cx="8667261" cy="3681572"/>
        </p:xfrm>
        <a:graphic>
          <a:graphicData uri="http://schemas.openxmlformats.org/drawingml/2006/table">
            <a:tbl>
              <a:tblPr/>
              <a:tblGrid>
                <a:gridCol w="4512284">
                  <a:extLst>
                    <a:ext uri="{9D8B030D-6E8A-4147-A177-3AD203B41FA5}">
                      <a16:colId xmlns:a16="http://schemas.microsoft.com/office/drawing/2014/main" xmlns="" val="498511446"/>
                    </a:ext>
                  </a:extLst>
                </a:gridCol>
                <a:gridCol w="1114793">
                  <a:extLst>
                    <a:ext uri="{9D8B030D-6E8A-4147-A177-3AD203B41FA5}">
                      <a16:colId xmlns:a16="http://schemas.microsoft.com/office/drawing/2014/main" xmlns="" val="3193747116"/>
                    </a:ext>
                  </a:extLst>
                </a:gridCol>
                <a:gridCol w="1541298">
                  <a:extLst>
                    <a:ext uri="{9D8B030D-6E8A-4147-A177-3AD203B41FA5}">
                      <a16:colId xmlns:a16="http://schemas.microsoft.com/office/drawing/2014/main" xmlns="" val="1047350734"/>
                    </a:ext>
                  </a:extLst>
                </a:gridCol>
                <a:gridCol w="1498886">
                  <a:extLst>
                    <a:ext uri="{9D8B030D-6E8A-4147-A177-3AD203B41FA5}">
                      <a16:colId xmlns:a16="http://schemas.microsoft.com/office/drawing/2014/main" xmlns="" val="2591829550"/>
                    </a:ext>
                  </a:extLst>
                </a:gridCol>
              </a:tblGrid>
              <a:tr h="76170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 ACTUAL PLANES MEJORAMIENTO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75272275"/>
                  </a:ext>
                </a:extLst>
              </a:tr>
              <a:tr h="72996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PLANES MEJORAMIENTO CERRADOS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5,88%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7916748"/>
                  </a:ext>
                </a:extLst>
              </a:tr>
              <a:tr h="72996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PLANES MEJORAMIENTO </a:t>
                      </a:r>
                      <a:r>
                        <a:rPr lang="es-CO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VIGENTES</a:t>
                      </a:r>
                      <a:endParaRPr lang="es-CO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82,35%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094017"/>
                  </a:ext>
                </a:extLst>
              </a:tr>
              <a:tr h="72996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CO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AUDITORIAS EJECUTADAS SIN PLANES DE MEJORAMIENTO SUSCRITOS A LA FECHA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11,76%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2016"/>
                  </a:ext>
                </a:extLst>
              </a:tr>
              <a:tr h="7299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114810"/>
                  </a:ext>
                </a:extLst>
              </a:tr>
            </a:tbl>
          </a:graphicData>
        </a:graphic>
      </p:graphicFrame>
      <p:sp>
        <p:nvSpPr>
          <p:cNvPr id="11" name="CuadroTexto 5"/>
          <p:cNvSpPr txBox="1"/>
          <p:nvPr/>
        </p:nvSpPr>
        <p:spPr>
          <a:xfrm>
            <a:off x="1091156" y="5978993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12" name="7 CuadroTexto"/>
          <p:cNvSpPr txBox="1"/>
          <p:nvPr/>
        </p:nvSpPr>
        <p:spPr>
          <a:xfrm>
            <a:off x="1860062" y="531228"/>
            <a:ext cx="8690706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BALANCE PROGRAMA ANUAL DE AUDITORÍA VIGENCIA 2023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17899"/>
            <a:ext cx="12187071" cy="6860775"/>
          </a:xfrm>
          <a:prstGeom prst="rect">
            <a:avLst/>
          </a:prstGeom>
        </p:spPr>
      </p:pic>
      <p:sp>
        <p:nvSpPr>
          <p:cNvPr id="9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10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0406"/>
              </p:ext>
            </p:extLst>
          </p:nvPr>
        </p:nvGraphicFramePr>
        <p:xfrm>
          <a:off x="1097955" y="1369264"/>
          <a:ext cx="10001018" cy="4122246"/>
        </p:xfrm>
        <a:graphic>
          <a:graphicData uri="http://schemas.openxmlformats.org/drawingml/2006/table">
            <a:tbl>
              <a:tblPr/>
              <a:tblGrid>
                <a:gridCol w="648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6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7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8463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s-E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BALANCE </a:t>
                      </a:r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DE CUMPLIMIENTO PLAN ANUAL DE AUDITORÍAS 2023 A DIC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5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NRO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ACTIVIDADES A CARGO DE LA OFICINA DE CONTROL INTERNO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PROGRAMADAS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Auditorías Internas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17 auditorías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Informes de Ley o procesos de evaluación por Mandato Legal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20 actividades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Procesos de Evaluación Independiente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2 actividades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Asistencia a Comites (Interinstitucionales e Institucionales)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8 actividades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Aseguramiento del Proceso Interno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9 actividades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Procesos de Asesorías y Acompañamientos.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8 actividades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Fomento de la Cultura de Control.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2 actividades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Desarrollo de otros roles de las Oficinas de Control Interno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2 actividades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" name="7 CuadroTexto"/>
          <p:cNvSpPr txBox="1"/>
          <p:nvPr/>
        </p:nvSpPr>
        <p:spPr>
          <a:xfrm>
            <a:off x="1108341" y="366432"/>
            <a:ext cx="998024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PROGRAMA </a:t>
            </a:r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ANUAL DE AUDITORÍA VIGENCIA 2023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96555"/>
            <a:ext cx="12187071" cy="68607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17784" y="2509688"/>
            <a:ext cx="8557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6. INFORME DE AUDITORÍAS EXTERNAS Y SEGUIMIENTOS </a:t>
            </a:r>
            <a:endParaRPr lang="es-CO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8" name="CuadroTexto 5"/>
          <p:cNvSpPr txBox="1"/>
          <p:nvPr/>
        </p:nvSpPr>
        <p:spPr>
          <a:xfrm>
            <a:off x="859691" y="6352317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10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92422"/>
              </p:ext>
            </p:extLst>
          </p:nvPr>
        </p:nvGraphicFramePr>
        <p:xfrm>
          <a:off x="377188" y="715894"/>
          <a:ext cx="11487152" cy="5636424"/>
        </p:xfrm>
        <a:graphic>
          <a:graphicData uri="http://schemas.openxmlformats.org/drawingml/2006/table">
            <a:tbl>
              <a:tblPr/>
              <a:tblGrid>
                <a:gridCol w="1160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7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4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14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94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78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14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53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81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32357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3209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RESUMEN DE CUMPLIMIENTO PLAN ANUAL DE AUDITORÍAS 2023 A DIC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5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PROCESO/DEPENDENCIA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AUDITORIA</a:t>
                      </a:r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FECHA DE SUSCRIPCIÓN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PRIMER SEGUIMIENTO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SEGUNDO SEGUIMIENTO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TERCER SEGUIMIENTO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CUARTO SEGUIMIENTO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ESTADO DEL PLAN DE MEJORAMIENTO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9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DE </a:t>
                      </a:r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DE 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DE 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DE 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8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CONTRALORÍA GENERAL DE LA REPUBLICA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ACTUACIÓN ESPECIAL AT-019- CAT 615 DE 2022- SEGUIMIENTO A LOS PROYECTOS FINANCIADOS CON RECURSOS DEL SISTEMA GENERAL DE REGALÍAS-SGR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AGOSTO DEL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DICIEMBRE DEL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JUNIO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82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HALLAZGO ADMINISTRATIVO CON PRESUNTO DETRIMENTO FISCAL RESPECTO DE LA EJECUCIÓN DEL CONVENIO 20210682 DE 2021, CENTRO DE ACOPIO CATAMBUCO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AGOSTO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DICIEMBRE DEL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ABIERTO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88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CONTRALORÍA MUNICIPAL DE PASTO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AUDITORIA FINANCIERA VIGENCIA 2021- CONTRALORÍA MUNICIPAL DE PASTO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OCTUBRE DEL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ENERO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ABRIL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JULIO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OCTUBRE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8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AUDITORÍA DE CUMPLIMIENTO VIGENCIA 2021</a:t>
                      </a:r>
                      <a:br>
                        <a:rPr lang="es-CO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SECRETARIA DE TRANSITO Y TRANSPORTE- CONTRALORÍA MUNICIPAL DE PASTO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ENERO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ABRIL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JULIO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OCTUBRE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ABIERTO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88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AUDITORIA FINANCIERA VIGENCIA 2022 - CONTRALORIA MUNICIPAL DE PASTO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AGOSTO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NOVIEMBRE DEL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/>
                        </a:rPr>
                        <a:t>ABIERTO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9 CuadroTexto"/>
          <p:cNvSpPr txBox="1"/>
          <p:nvPr/>
        </p:nvSpPr>
        <p:spPr>
          <a:xfrm>
            <a:off x="377189" y="254229"/>
            <a:ext cx="1099419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INFORME DE AUDITORÍAS EXTERNAS Y SEGUIMIENTOS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5" descr="ContraloriaColombia - YouTube">
            <a:extLst>
              <a:ext uri="{FF2B5EF4-FFF2-40B4-BE49-F238E27FC236}">
                <a16:creationId xmlns:a16="http://schemas.microsoft.com/office/drawing/2014/main" xmlns="" id="{CEE75D67-12DE-85E5-C0A3-5E12C076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46518"/>
            <a:ext cx="1124045" cy="10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8067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864509" y="5966133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14424" y="365130"/>
            <a:ext cx="10031371" cy="72120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SEGUIMIENTO PLAN DE MEJORAMIENTO AGN</a:t>
            </a:r>
          </a:p>
        </p:txBody>
      </p:sp>
      <p:sp>
        <p:nvSpPr>
          <p:cNvPr id="10" name="Marcador de texto 5"/>
          <p:cNvSpPr txBox="1">
            <a:spLocks/>
          </p:cNvSpPr>
          <p:nvPr/>
        </p:nvSpPr>
        <p:spPr>
          <a:xfrm>
            <a:off x="1594023" y="1508761"/>
            <a:ext cx="3191337" cy="378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dirty="0">
                <a:solidFill>
                  <a:schemeClr val="accent6">
                    <a:lumMod val="75000"/>
                  </a:schemeClr>
                </a:solidFill>
              </a:rPr>
              <a:t>GENERALIDADES:</a:t>
            </a:r>
          </a:p>
        </p:txBody>
      </p:sp>
      <p:sp>
        <p:nvSpPr>
          <p:cNvPr id="11" name="Marcador de contenido 6"/>
          <p:cNvSpPr>
            <a:spLocks noGrp="1"/>
          </p:cNvSpPr>
          <p:nvPr>
            <p:ph sz="half" idx="4294967295"/>
          </p:nvPr>
        </p:nvSpPr>
        <p:spPr>
          <a:xfrm>
            <a:off x="1087980" y="2011717"/>
            <a:ext cx="10002051" cy="369318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No. de seguimiento presentados a plan de mejoramiento desde el 2019: </a:t>
            </a:r>
            <a:r>
              <a:rPr lang="es-CO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nueve (</a:t>
            </a:r>
            <a:r>
              <a:rPr lang="es-CO" sz="2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9) </a:t>
            </a:r>
            <a:endParaRPr lang="es-CO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Fecha de presentación del </a:t>
            </a:r>
            <a:r>
              <a:rPr lang="es-CO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9º </a:t>
            </a:r>
            <a:r>
              <a:rPr lang="es-CO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seguimiento por parte de la administración </a:t>
            </a:r>
            <a:r>
              <a:rPr lang="es-CO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17 </a:t>
            </a:r>
            <a:r>
              <a:rPr lang="es-CO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 Noviembre  de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 al informe de seguimiento por parte AGN : </a:t>
            </a:r>
            <a:r>
              <a:rPr lang="es-CO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aún no se recibe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Porcentaje de avance reportado  </a:t>
            </a:r>
            <a:r>
              <a:rPr lang="es-CO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De los 7 hallazgos realizados por </a:t>
            </a:r>
            <a:r>
              <a:rPr lang="es-CO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s-CO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AGN 4 de ellos están cerrados </a:t>
            </a:r>
            <a:r>
              <a:rPr lang="es-CO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 Tablas de Retención , Procedimientos unidad de correspondencia,  Programa de Gestión Documental, SIC)</a:t>
            </a:r>
          </a:p>
          <a:p>
            <a:endParaRPr lang="es-CO" sz="2400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2" descr="Archivo General | Facebook">
            <a:extLst>
              <a:ext uri="{FF2B5EF4-FFF2-40B4-BE49-F238E27FC236}">
                <a16:creationId xmlns:a16="http://schemas.microsoft.com/office/drawing/2014/main" xmlns="" id="{865081DF-803F-1281-0202-5A7E337B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97" y="361048"/>
            <a:ext cx="1050803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12983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856694" y="6104632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296144"/>
              </p:ext>
            </p:extLst>
          </p:nvPr>
        </p:nvGraphicFramePr>
        <p:xfrm>
          <a:off x="1114425" y="365129"/>
          <a:ext cx="10031370" cy="525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78708" y="562708"/>
            <a:ext cx="9581661" cy="57833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DETALLE DE HALLAZGOS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0343"/>
              </p:ext>
            </p:extLst>
          </p:nvPr>
        </p:nvGraphicFramePr>
        <p:xfrm>
          <a:off x="1594024" y="1489362"/>
          <a:ext cx="7732856" cy="4156901"/>
        </p:xfrm>
        <a:graphic>
          <a:graphicData uri="http://schemas.openxmlformats.org/drawingml/2006/table">
            <a:tbl>
              <a:tblPr/>
              <a:tblGrid>
                <a:gridCol w="693664">
                  <a:extLst>
                    <a:ext uri="{9D8B030D-6E8A-4147-A177-3AD203B41FA5}">
                      <a16:colId xmlns:a16="http://schemas.microsoft.com/office/drawing/2014/main" xmlns="" val="3192475806"/>
                    </a:ext>
                  </a:extLst>
                </a:gridCol>
                <a:gridCol w="3438500">
                  <a:extLst>
                    <a:ext uri="{9D8B030D-6E8A-4147-A177-3AD203B41FA5}">
                      <a16:colId xmlns:a16="http://schemas.microsoft.com/office/drawing/2014/main" xmlns="" val="965446240"/>
                    </a:ext>
                  </a:extLst>
                </a:gridCol>
                <a:gridCol w="1216450">
                  <a:extLst>
                    <a:ext uri="{9D8B030D-6E8A-4147-A177-3AD203B41FA5}">
                      <a16:colId xmlns:a16="http://schemas.microsoft.com/office/drawing/2014/main" xmlns="" val="2630957368"/>
                    </a:ext>
                  </a:extLst>
                </a:gridCol>
                <a:gridCol w="2384242">
                  <a:extLst>
                    <a:ext uri="{9D8B030D-6E8A-4147-A177-3AD203B41FA5}">
                      <a16:colId xmlns:a16="http://schemas.microsoft.com/office/drawing/2014/main" xmlns="" val="1788217614"/>
                    </a:ext>
                  </a:extLst>
                </a:gridCol>
              </a:tblGrid>
              <a:tr h="488028">
                <a:tc>
                  <a:txBody>
                    <a:bodyPr/>
                    <a:lstStyle/>
                    <a:p>
                      <a:pPr algn="ctr" fontAlgn="t"/>
                      <a:endParaRPr lang="es-CO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O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HALLAZGO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 REPORTADO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CO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SUPERADO 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 NO SEGÚN AGN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7040437"/>
                  </a:ext>
                </a:extLst>
              </a:tr>
              <a:tr h="4368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TABLAS DE RETENCIÓN DOCUMENTAL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644555"/>
                  </a:ext>
                </a:extLst>
              </a:tr>
              <a:tr h="5090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PROGRAMA DE GESTIÓN DOCUMENTAL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681658"/>
                  </a:ext>
                </a:extLst>
              </a:tr>
              <a:tr h="5090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INVENTARIO UNICO  DOCUMENTAL  FUID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9760296"/>
                  </a:ext>
                </a:extLst>
              </a:tr>
              <a:tr h="52506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UNIDAD DE COORESPONDENCIA Y ARCHIVO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749480"/>
                  </a:ext>
                </a:extLst>
              </a:tr>
              <a:tr h="5090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CONFORMACIÓN DE ARCHIVOS PUBLICOS TVD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325970"/>
                  </a:ext>
                </a:extLst>
              </a:tr>
              <a:tr h="5090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ORGANIZACIÓN DE ARCHIVOS DE GESTIÓN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967401"/>
                  </a:ext>
                </a:extLst>
              </a:tr>
              <a:tr h="5090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SISTEMA INTEGRADO  DE CONSERVACIÓN  SIC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715286"/>
                  </a:ext>
                </a:extLst>
              </a:tr>
            </a:tbl>
          </a:graphicData>
        </a:graphic>
      </p:graphicFrame>
      <p:pic>
        <p:nvPicPr>
          <p:cNvPr id="12" name="Picture 2" descr="Archivo General | Facebook">
            <a:extLst>
              <a:ext uri="{FF2B5EF4-FFF2-40B4-BE49-F238E27FC236}">
                <a16:creationId xmlns:a16="http://schemas.microsoft.com/office/drawing/2014/main" xmlns="" id="{865081DF-803F-1281-0202-5A7E337B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97" y="383908"/>
            <a:ext cx="1050803" cy="113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" y="3617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75509" y="425401"/>
            <a:ext cx="97048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6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Orden del Día</a:t>
            </a:r>
          </a:p>
          <a:p>
            <a:pPr lvl="0"/>
            <a:endParaRPr lang="es-MX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1. 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Llamado a lista y verificación del quorum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2.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Lectura y aprobación del orden del día 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3.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ES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Aprobación Acta 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No 004 del 4 de octubre 2023 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4.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s-CO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Seguimiento a compromisos acta </a:t>
            </a:r>
            <a:r>
              <a:rPr lang="es-CO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No 004 - CICCI</a:t>
            </a:r>
            <a:r>
              <a:rPr lang="es-CO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5.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Balance Programa Anual de Auditoria vigencia 2022 - 2023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6.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Informe de Auditorías externas y seguimientos 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7.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Informe de seguimiento a riesgos (enero – noviembre 2023)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8.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Evaluación de gestión por dependencias </a:t>
            </a:r>
            <a:endParaRPr lang="es-ES" sz="22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9</a:t>
            </a:r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Ejecución presupuestal a 30 de noviembre 2023</a:t>
            </a:r>
          </a:p>
          <a:p>
            <a:pPr lvl="0"/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75508" y="2706358"/>
            <a:ext cx="10339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7. INFORME DE SEGUIMIENTO A RIESGOS (ENERO – NOVIEMBRE 2023)</a:t>
            </a:r>
            <a:endParaRPr lang="es-CO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7" y="-2775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657628" y="195335"/>
            <a:ext cx="10938204" cy="461665"/>
          </a:xfrm>
          <a:prstGeom prst="rect">
            <a:avLst/>
          </a:prstGeom>
          <a:solidFill>
            <a:srgbClr val="002060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2400" dirty="0" smtClean="0"/>
              <a:t>TIPOLOGIA DE RIESGOS</a:t>
            </a:r>
            <a:endParaRPr lang="es-CO" sz="2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99858"/>
              </p:ext>
            </p:extLst>
          </p:nvPr>
        </p:nvGraphicFramePr>
        <p:xfrm>
          <a:off x="658889" y="658519"/>
          <a:ext cx="10936942" cy="5094704"/>
        </p:xfrm>
        <a:graphic>
          <a:graphicData uri="http://schemas.openxmlformats.org/drawingml/2006/table">
            <a:tbl>
              <a:tblPr/>
              <a:tblGrid>
                <a:gridCol w="1853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8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3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10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Tipo de Proceso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Proceso (Dependencia)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No. Riesgos de Gestión</a:t>
                      </a:r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</a:br>
                      <a:endParaRPr lang="es-CO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358" marR="6358" marT="6358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No. Riesgos de Corrupción</a:t>
                      </a:r>
                    </a:p>
                  </a:txBody>
                  <a:tcPr marL="6358" marR="6358" marT="6358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s-CO" sz="1500" b="1" i="0" u="none" strike="noStrike" baseline="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 de Riesgos identificados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6358" marR="6358" marT="6358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3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Estratégicos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600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Comunicaciones, Planeación Estratégica,</a:t>
                      </a:r>
                      <a:r>
                        <a:rPr lang="es-CO" sz="160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Gestión de Ordenamiento Territorial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>
                          <a:solidFill>
                            <a:schemeClr val="tx2"/>
                          </a:solidFill>
                        </a:rPr>
                        <a:t>13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56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Misionales 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600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Salud Pública, Infraestructura, Gestión Agropecuaria y Agroindustrial, Gestión Ambiental, Educación, Gestión Cultural y Artística, Gestión Integral del Riesgo, Movilidad y Seguridad Vial, Atención Social, Seguridad, convivencia y control, Participación comunitaria, Desarrollo económico, Relacionamiento con la ciudadanía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>
                          <a:solidFill>
                            <a:schemeClr val="tx2"/>
                          </a:solidFill>
                        </a:rPr>
                        <a:t>63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>
                          <a:solidFill>
                            <a:schemeClr val="tx2"/>
                          </a:solidFill>
                        </a:rPr>
                        <a:t>37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31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 apoyo 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600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Gestión del talento humano, Gestión Financiera, Contratación, Gestión documental, Tecnologías de la información, Gestión jurídica, Apoyo Logístico, Control Interno Disciplinario, Asuntos Internacionales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>
                          <a:solidFill>
                            <a:schemeClr val="tx2"/>
                          </a:solidFill>
                        </a:rPr>
                        <a:t>42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>
                          <a:solidFill>
                            <a:schemeClr val="tx2"/>
                          </a:solidFill>
                        </a:rPr>
                        <a:t>27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69</a:t>
                      </a: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Evaluación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600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Evaluación Independiente, Mejora continua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s-CO" sz="1600" dirty="0">
                        <a:solidFill>
                          <a:schemeClr val="tx2"/>
                        </a:solidFill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608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 </a:t>
                      </a:r>
                      <a:r>
                        <a:rPr lang="es-CO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Riesgos</a:t>
                      </a:r>
                      <a:endParaRPr lang="es-CO" sz="1600" b="1" u="none" strike="noStrike" kern="12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dirty="0">
                          <a:solidFill>
                            <a:schemeClr val="tx2"/>
                          </a:solidFill>
                        </a:rPr>
                        <a:t>120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dirty="0">
                          <a:solidFill>
                            <a:schemeClr val="tx2"/>
                          </a:solidFill>
                        </a:rPr>
                        <a:t>71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dirty="0" smtClean="0">
                          <a:solidFill>
                            <a:schemeClr val="tx2"/>
                          </a:solidFill>
                        </a:rPr>
                        <a:t>191</a:t>
                      </a:r>
                      <a:endParaRPr lang="es-CO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59177" y="6057276"/>
            <a:ext cx="340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Informe Monitoreo a Riesgos-OPGI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508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576487" y="429277"/>
            <a:ext cx="11002103" cy="461665"/>
          </a:xfrm>
          <a:prstGeom prst="rect">
            <a:avLst/>
          </a:prstGeom>
          <a:solidFill>
            <a:srgbClr val="002060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2400" dirty="0"/>
              <a:t>RIESGOS MATERIALIZADOS - 2023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02436" y="5977079"/>
            <a:ext cx="552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Informe Monitoreo a Riesgos-OPGI                  </a:t>
            </a:r>
          </a:p>
          <a:p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              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78535"/>
              </p:ext>
            </p:extLst>
          </p:nvPr>
        </p:nvGraphicFramePr>
        <p:xfrm>
          <a:off x="576487" y="899720"/>
          <a:ext cx="11002103" cy="4758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2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03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539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Tipo de Proceso</a:t>
                      </a:r>
                    </a:p>
                  </a:txBody>
                  <a:tcPr marL="8031" marR="8031" marT="80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Proceso (Dependencia)</a:t>
                      </a: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Tipo de riesgo</a:t>
                      </a:r>
                      <a:endParaRPr lang="es-CO" sz="20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031" marR="8031" marT="803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2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Riesgos</a:t>
                      </a:r>
                      <a:endParaRPr lang="es-CO" sz="22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2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Estratégicos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Gestión de Ordenamiento Territorial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Gestión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Posibilidad de afectación económica y </a:t>
                      </a:r>
                      <a:r>
                        <a:rPr lang="es-CO" sz="16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reputacional</a:t>
                      </a:r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por pérdida de información y/o daños en equipos. </a:t>
                      </a:r>
                      <a:r>
                        <a:rPr lang="es-CO" sz="16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Afectación: </a:t>
                      </a:r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Reputación por quejas e inconformismo por parte de los usuarios.</a:t>
                      </a:r>
                      <a:r>
                        <a:rPr lang="es-CO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1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Acción: </a:t>
                      </a:r>
                      <a:r>
                        <a:rPr lang="es-CO" sz="1600" b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mplementa control preventivo: Hacer</a:t>
                      </a:r>
                      <a:r>
                        <a:rPr lang="es-CO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copias de seguridad de la información.</a:t>
                      </a:r>
                      <a:r>
                        <a:rPr lang="es-CO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u="none" strike="noStrike" kern="12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Misional</a:t>
                      </a: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Infraestructura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Gestión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Posibilidad de afectación económica y </a:t>
                      </a:r>
                      <a:r>
                        <a:rPr lang="es-CO" sz="16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reputacional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por multas y/o sanciones por entes de control y/o quejas de la ciudadanía por  incumplir obligaciones contractuales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del contratista.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Afectación: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Económica por incumplir obra y </a:t>
                      </a:r>
                      <a:r>
                        <a:rPr lang="es-CO" sz="16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reputacional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por inconformiso de usuarios por los tiempos adicionales en la culminación de las obras.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Acción: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Implementó control correctivo: Acceder al aseguramiento por afectaciones e incumplimiento a través de pólizas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y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se traslada al DACP para tramite administrativo.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3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13606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599029" y="95968"/>
            <a:ext cx="11002421" cy="461665"/>
          </a:xfrm>
          <a:prstGeom prst="rect">
            <a:avLst/>
          </a:prstGeom>
          <a:solidFill>
            <a:srgbClr val="002060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2400" dirty="0"/>
              <a:t>RIESGOS MATERIALIZADOS - 2023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28246" y="6396335"/>
            <a:ext cx="55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Informe Monitoreo a Riesgos-OPGI                  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6143"/>
              </p:ext>
            </p:extLst>
          </p:nvPr>
        </p:nvGraphicFramePr>
        <p:xfrm>
          <a:off x="599029" y="513359"/>
          <a:ext cx="11002421" cy="5753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2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197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Tipo de Proceso</a:t>
                      </a: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Proceso (Dependencia)</a:t>
                      </a: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Tipo de riesgo</a:t>
                      </a:r>
                      <a:endParaRPr lang="es-CO" sz="20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031" marR="8031" marT="803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2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Riesgos</a:t>
                      </a:r>
                      <a:endParaRPr lang="es-CO" sz="22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Misional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Gestión Cultural y Artística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Gestión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Posibilidad de afectación </a:t>
                      </a:r>
                      <a:r>
                        <a:rPr lang="es-CO" sz="16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reputacional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por quejas de gestores culturales por no presentar oportunamente soportes de cobro 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para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pago.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Afectación: </a:t>
                      </a:r>
                      <a:r>
                        <a:rPr lang="es-CO" sz="16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Reputacional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por quejas del usuario.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Acción: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I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mplementa controles preventivos y detectivos:1. Profesional Jurídico de la oficina, elabora documento legal, en el que especifica obligaciones y deberes de las partes;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realiza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aclaraciones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y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resuelve dudas del contratista. 2. Si falta soportes en la revisión de cuentas de cobro, se devuelven al contratista.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6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Apoyo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Apoyo Logístico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Gestión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Posibilidad de afectación económica y </a:t>
                      </a:r>
                      <a:r>
                        <a:rPr lang="es-CO" sz="16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reputacional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por perdida de bienes muebles del municipio, por falta de seguridad en custodia de elementos y descuido del responsable. 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Afectación: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Económica por la perdida de un bien.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Acción:</a:t>
                      </a:r>
                      <a:r>
                        <a:rPr lang="es-CO" sz="16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Implementa</a:t>
                      </a:r>
                      <a:r>
                        <a:rPr lang="es-CO" sz="16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ontroles correctivos dado que el riesgo se materializó y el control establecido para ello es la responsabilidad compartida con un tercero, a través de póliza de aseguramiento que repone el bien extraviado.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1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653281" y="353873"/>
            <a:ext cx="10891018" cy="461665"/>
          </a:xfrm>
          <a:prstGeom prst="rect">
            <a:avLst/>
          </a:prstGeom>
          <a:solidFill>
            <a:srgbClr val="002060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sz="2400" dirty="0"/>
              <a:t>RIESGOS MATERIALIZADOS - 2023</a:t>
            </a:r>
            <a:endParaRPr lang="es-CO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18941" y="6129086"/>
            <a:ext cx="55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Evaluación Independiente Secretaría de Hacienda - OCI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370188"/>
              </p:ext>
            </p:extLst>
          </p:nvPr>
        </p:nvGraphicFramePr>
        <p:xfrm>
          <a:off x="666903" y="839955"/>
          <a:ext cx="10877396" cy="4826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654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679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Tipo de Proceso</a:t>
                      </a: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Proceso (Dependencia)</a:t>
                      </a: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0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Tipo de riesgo</a:t>
                      </a:r>
                      <a:endParaRPr lang="es-CO" sz="20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031" marR="8031" marT="803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200" b="1" i="0" u="none" strike="noStrike" kern="12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Riesgos</a:t>
                      </a:r>
                      <a:endParaRPr lang="es-CO" sz="22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8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Apoyo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031" marR="8031" marT="8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Corrupción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Se materializó un riesgo no identificado en el mapa de </a:t>
                      </a:r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riesgos: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Corrupción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en p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agos de nómina de la Secretaría de Educación. Se detectó en el proceso de evaluación independiente de la Oficina de Control Interno.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fectación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: Económica por la perdida de un bien.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Acción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: Se modificó el mapa de riesgos y se implementan controles al riesgo.  El riesgo establecido es  "Posibilidad de causar y/o pagar cuentas sin el cumplimiento de los requisitos a fin de agilizar el pago o favorecer a terceros" con 5 controles entre los cuales, se establece que el tesorero liderará el proceso para preparar y validar software para pago de cuentas.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2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5"/>
            <a:ext cx="12187071" cy="68607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86338" y="2361308"/>
            <a:ext cx="10902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8. EVALUACIÓN DE GESTIÓN POR DEPENDENCIAS </a:t>
            </a:r>
          </a:p>
        </p:txBody>
      </p:sp>
    </p:spTree>
    <p:extLst>
      <p:ext uri="{BB962C8B-B14F-4D97-AF65-F5344CB8AC3E}">
        <p14:creationId xmlns:p14="http://schemas.microsoft.com/office/powerpoint/2010/main" val="3669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2775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911401" y="5779356"/>
            <a:ext cx="350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 smtClean="0">
                <a:solidFill>
                  <a:srgbClr val="153553"/>
                </a:solidFill>
                <a:latin typeface="Century Gothic" panose="020B0502020202020204" pitchFamily="34" charset="0"/>
              </a:rPr>
              <a:t>Oficina de Planeación de Gestión Institucional - Oficina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de Control Interno</a:t>
            </a:r>
          </a:p>
        </p:txBody>
      </p:sp>
      <p:sp>
        <p:nvSpPr>
          <p:cNvPr id="9" name="9 CuadroTexto"/>
          <p:cNvSpPr txBox="1"/>
          <p:nvPr/>
        </p:nvSpPr>
        <p:spPr>
          <a:xfrm>
            <a:off x="1033641" y="333648"/>
            <a:ext cx="1016246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VALUACIÓN DE GESTIÓN POR DEPENDENCIAS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0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80775"/>
              </p:ext>
            </p:extLst>
          </p:nvPr>
        </p:nvGraphicFramePr>
        <p:xfrm>
          <a:off x="1015686" y="792627"/>
          <a:ext cx="10180418" cy="4941618"/>
        </p:xfrm>
        <a:graphic>
          <a:graphicData uri="http://schemas.openxmlformats.org/drawingml/2006/table">
            <a:tbl>
              <a:tblPr/>
              <a:tblGrid>
                <a:gridCol w="635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4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4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40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7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28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28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28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28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51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SECRETARÍA, DIRECCIÓN, OFICINA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1.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CUMPLIMIENTO DE METAS PLAN DE 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2. 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GESTIÓN DEL RIESGO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3. 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CUMPLIMIENTO PLANES DE MEJORAMIENTO INTERNOS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56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NUMERO TOTAL DE METAS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 METAS CUMPLIDAS Y EN NORMALIDAD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 RIESGOS IDENTIFICADOS GESTION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 RIESGOS IDENTIFICADOS DE CORRUPCIÓN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 TOTAL DE RIESGOS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NUMERO DE RIESGOS MATERIALIZADOS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PORCENTAJE DE CUMPLIMIENTO PLANES MEJORAMIENTO 2022 - 2023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PLANES DE MEJORAMIENTO CERRADOS CON HALLAZGOS ABIERTOS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EDUCACIÓN MUNICIPAL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9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INFRAESTRUCTURA Y VALORIZACIÓN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SECRETARÍA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9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DEPARTAMENTO ADMINISTRATIVO DE CONTRATACIÓN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 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9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OFICINA DE PLANEACIÓN Y GESTIÓN INSTITUCIONAL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2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HACIENDA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  <a:endParaRPr lang="es-CO" sz="10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5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SECRETARÍA DE BIENESTAR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9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MUNICIPAL DE SALUD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9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PLANEACIÓN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96555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934847" y="5917855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9" name="9 CuadroTexto"/>
          <p:cNvSpPr txBox="1"/>
          <p:nvPr/>
        </p:nvSpPr>
        <p:spPr>
          <a:xfrm>
            <a:off x="1025895" y="254229"/>
            <a:ext cx="1018136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VALUACIÓN POR GESTIÓN DEPENDENCIAS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0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39648"/>
              </p:ext>
            </p:extLst>
          </p:nvPr>
        </p:nvGraphicFramePr>
        <p:xfrm>
          <a:off x="1008253" y="685083"/>
          <a:ext cx="10180421" cy="4963271"/>
        </p:xfrm>
        <a:graphic>
          <a:graphicData uri="http://schemas.openxmlformats.org/drawingml/2006/table">
            <a:tbl>
              <a:tblPr/>
              <a:tblGrid>
                <a:gridCol w="635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4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4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6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9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31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31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31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31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60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SECRETARÍA, DIRECCIÓN, OFICINA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1.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CUMPLIMIENTO DE METAS PLAN DE 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2. 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GESTIÓN DEL RIESGO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3. 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CUMPLIMIENTO PLANES DE MEJORAMIENTO INTERNOS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44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NUMERO TOTAL DE METAS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 METAS CUMPLIDAS Y EN NORMALIDAD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</a:t>
                      </a:r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RIESGOS IDENTIFICADOS GESTIÓN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</a:t>
                      </a:r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RIESGOS IDENTIFICADOS DE CORRUPCIÓN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</a:t>
                      </a:r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TOTAL DE RIESGOS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NUMERO DE RIESGOS MATERIALIZADOS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PORCENTAJE DE CUMPLIMIENTO PLANES MEJORAMIENTO 2022 - 2023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PLANES DE MEJORAMIENTO CERRADOS CON HALLAZGOS ABIERTOS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5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GOBIERNO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DESARROLLO ECONÓMICO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GESTIÓN AMBIENTAL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4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MUNICIPAL DE TRÁNSITO Y TRANSPORTE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6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LAS MUJERES ORIENTACIONES SEXUALES E IDENTIDADES DE GENERO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DESARROLLO COMUNITARIO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9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DIRECCIÓN ADMINISTRATIVA DE JUVENTUD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4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SECRETARIA DE AGRICULTURA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7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5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1000369" y="621440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9" name="9 CuadroTexto"/>
          <p:cNvSpPr txBox="1"/>
          <p:nvPr/>
        </p:nvSpPr>
        <p:spPr>
          <a:xfrm>
            <a:off x="1000369" y="200723"/>
            <a:ext cx="1030067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VALUACIÓN DE GESTIÓN POR DEPENDENCIAS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0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53648"/>
              </p:ext>
            </p:extLst>
          </p:nvPr>
        </p:nvGraphicFramePr>
        <p:xfrm>
          <a:off x="1000755" y="660468"/>
          <a:ext cx="10300292" cy="5342070"/>
        </p:xfrm>
        <a:graphic>
          <a:graphicData uri="http://schemas.openxmlformats.org/drawingml/2006/table">
            <a:tbl>
              <a:tblPr/>
              <a:tblGrid>
                <a:gridCol w="631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7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2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85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85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10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29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346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SECRETARÍA, DIRECCIÓN, OFICINA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1.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CUMPLIMIENTO DE METAS PLAN DE 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2. 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GESTIÓN DEL RIESGO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CRITERIO 3. </a:t>
                      </a:r>
                      <a:b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CUMPLIMIENTO PLANES DE MEJORAMIENTO INTERNOS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3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NUMERO TOTAL DE METAS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 METAS CUMPLIDAS Y EN NORMALIDAD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 RIESGOS IDENTIFICADOS GESTION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 RIESGOS IDENTIFICADOS DE CORRUPCIÓN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 TOTAL DE RIESGOS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NUMERO DE RIESGOS MATERIALIZADOS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PORCENTAJE DE CUMPLIMIENTO PLANES MEJORAMIENTO 2022 - 2023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PLANES DE MEJORAMIENTO CERRADOS CON HALLAZGOS ABIERTOS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3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DIRECCIÓN DE GESTIÓN DE RIESGOS DE DESASTRES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3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OFICINA DE MEDIOS Y COMUNICACIÓN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OFICINA JURÍDICA DE </a:t>
                      </a:r>
                      <a:r>
                        <a:rPr lang="es-CO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DESPACHO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9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SISTEMA ESTRATÉGICO DE TRÁNSPORTE PÚBLICO SETP - PASTO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VIGENTE</a:t>
                      </a:r>
                      <a:endParaRPr lang="es-CO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3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DIRECCIÓN ADMINISTRATIVA DE PLAZAS DE MERCADO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93,8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3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DIRECCIÓN ADMINISTRATIVA DE CONTROL INTERNO DISCIPLINARIO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3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DIRECCION ADMINISTRATIVA DE ESPACIO PUBLICO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VIGENTE</a:t>
                      </a:r>
                      <a:endParaRPr lang="es-CO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8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OFICINA DE ASUNTOS INTERNACIONALES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0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DIRECCION FONDO TERRITORIAL DE PENSIONES - FONPET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CERRADO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4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2775"/>
            <a:ext cx="12187071" cy="68607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9746" y="611553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E972589-559E-E129-ABDA-072B2DE8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74" y="212303"/>
            <a:ext cx="8275071" cy="45311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299855" y="203748"/>
            <a:ext cx="723094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VALUACIÓN </a:t>
            </a:r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DE GESTIÓN </a:t>
            </a:r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POR DEPENDENCIAS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39746" y="979850"/>
            <a:ext cx="101511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CONCLUSIONES SOBRE LA GESTIÓN DE LAS DEPENDENCIAS.</a:t>
            </a:r>
          </a:p>
          <a:p>
            <a:pPr algn="just"/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Se analizaron las dependencias de la administración Municipal y la UAE SEPT Avante, en su gestión general, bajo tres criterios, siendo estas las principales conclusiones de cada uno de ellos:</a:t>
            </a:r>
          </a:p>
          <a:p>
            <a:pPr algn="just"/>
            <a:endParaRPr lang="es-CO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1. CUMPLIMIENTO DE METAS PLAN DE DESARROLLO.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El promedio de cumplimiento de metas  de todas las dependencias evaluadas (26), es del 90%.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El promedio mas bajo para el cumplimiento de metas es la Secretaría de Infraestructura y Valorización Municipal.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2. GESTIÓN DEL RIESGO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En la generalidad, la gestión del riesgo está en un promedio aceptable de gestión, teniendo en cuenta que los controles, son aún desconocidos o poco apropiados para los líderes de los procesos.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La materialización de riesgos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se evidenció en 5 procesos institucionales de la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Administración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Municipal.</a:t>
            </a:r>
            <a:endParaRPr lang="es-CO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2775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22401" y="425401"/>
            <a:ext cx="96579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MX" sz="24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10. 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Informe de Austeridad del Gasto, tercer trimestre 2023 (julio a septiembre)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11. 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Presentación al Comité Institucional Coordinador de Control Interno-</a:t>
            </a:r>
            <a:r>
              <a:rPr lang="es-ES" sz="22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CICCI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, para la revisión y toma de decisiones, con relación a la Dirección de Gestión de Riesgo de Desastres y la Oficina de Planeación y Gestión institucional,  considerando que dentro del Decreto 217 del 2018, Artículo 3 Numeral 5, se otorga a este Comité la función de </a:t>
            </a:r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“Servir de instancia para resolver las diferencias que surjan en el desarrollo del ejercicio de Auditoria Interna, aplicado por la Oficina de control Interno (</a:t>
            </a:r>
            <a:r>
              <a:rPr lang="es-ES" sz="22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OCI</a:t>
            </a:r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), a las dependencias de la Administración Municipal”,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 lo anterior por existir diferencias entre el ente auditado y el ente Auditor.  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12. </a:t>
            </a:r>
            <a:r>
              <a:rPr lang="es-ES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Proposiciones y varios.</a:t>
            </a:r>
            <a:endParaRPr lang="es-CO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2775"/>
            <a:ext cx="12187071" cy="68607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5700" y="634413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E972589-559E-E129-ABDA-072B2DE8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74" y="212303"/>
            <a:ext cx="8275071" cy="45311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299856" y="28787"/>
            <a:ext cx="7230947" cy="46166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VALUACIÓN POR GESTIÓN DEPENDENCIAS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39747" y="705530"/>
            <a:ext cx="10151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s-CO" b="1" dirty="0">
                <a:solidFill>
                  <a:srgbClr val="002060"/>
                </a:solidFill>
                <a:latin typeface="Century Gothic" pitchFamily="34" charset="0"/>
              </a:rPr>
              <a:t>3. CUMPLIMIENTO PLANES DE MEJORAMIENTO INTERNOS.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  <a:latin typeface="Century Gothic" pitchFamily="34" charset="0"/>
              </a:rPr>
              <a:t>De las 33 auditorias aplicadas a las dependencias de la Administración Municipal y a sus sistemas de gestión, se han cerrado </a:t>
            </a:r>
            <a:r>
              <a:rPr lang="es-CO" dirty="0" smtClean="0">
                <a:solidFill>
                  <a:srgbClr val="002060"/>
                </a:solidFill>
                <a:latin typeface="Century Gothic" pitchFamily="34" charset="0"/>
              </a:rPr>
              <a:t>28 </a:t>
            </a:r>
            <a:r>
              <a:rPr lang="es-CO" dirty="0">
                <a:solidFill>
                  <a:srgbClr val="002060"/>
                </a:solidFill>
                <a:latin typeface="Century Gothic" pitchFamily="34" charset="0"/>
              </a:rPr>
              <a:t>planes y </a:t>
            </a:r>
            <a:r>
              <a:rPr lang="es-CO" dirty="0" smtClean="0">
                <a:solidFill>
                  <a:srgbClr val="002060"/>
                </a:solidFill>
                <a:latin typeface="Century Gothic" pitchFamily="34" charset="0"/>
              </a:rPr>
              <a:t>5 </a:t>
            </a:r>
            <a:r>
              <a:rPr lang="es-CO" dirty="0">
                <a:solidFill>
                  <a:srgbClr val="002060"/>
                </a:solidFill>
                <a:latin typeface="Century Gothic" pitchFamily="34" charset="0"/>
              </a:rPr>
              <a:t>están </a:t>
            </a:r>
            <a:r>
              <a:rPr lang="es-CO" dirty="0" smtClean="0">
                <a:solidFill>
                  <a:srgbClr val="002060"/>
                </a:solidFill>
                <a:latin typeface="Century Gothic" pitchFamily="34" charset="0"/>
              </a:rPr>
              <a:t>vigentes, </a:t>
            </a:r>
            <a:r>
              <a:rPr lang="es-CO" dirty="0">
                <a:solidFill>
                  <a:srgbClr val="002060"/>
                </a:solidFill>
                <a:latin typeface="Century Gothic" pitchFamily="34" charset="0"/>
              </a:rPr>
              <a:t>en proceso de cierre en el mes de diciembre 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rgbClr val="002060"/>
              </a:solidFill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  <a:latin typeface="Century Gothic" pitchFamily="34" charset="0"/>
              </a:rPr>
              <a:t>El promedio de porcentaje de cierre de planes de mejoramiento producto de las auditorias internas realizadas en 2022 es del 94%.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solidFill>
                <a:srgbClr val="002060"/>
              </a:solidFill>
              <a:latin typeface="Century Gothic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060"/>
                </a:solidFill>
                <a:latin typeface="Century Gothic" pitchFamily="34" charset="0"/>
              </a:rPr>
              <a:t>De los </a:t>
            </a:r>
            <a:r>
              <a:rPr lang="es-CO" dirty="0" smtClean="0">
                <a:solidFill>
                  <a:srgbClr val="002060"/>
                </a:solidFill>
                <a:latin typeface="Century Gothic" pitchFamily="34" charset="0"/>
              </a:rPr>
              <a:t>28 </a:t>
            </a:r>
            <a:r>
              <a:rPr lang="es-CO" dirty="0">
                <a:solidFill>
                  <a:srgbClr val="002060"/>
                </a:solidFill>
                <a:latin typeface="Century Gothic" pitchFamily="34" charset="0"/>
              </a:rPr>
              <a:t>planes cerrados, 5 de ellos presentan hallazgos abiertos. Siendo estos: Secretaría de Desarrollo Económico, Secretaría de Gestión Ambiental, Sistema de Gestión Ambiental, Secretaría de Tránsito y Transporte Municipal y Dirección de Gestión del Riesgo de Desastres.</a:t>
            </a:r>
            <a:r>
              <a:rPr lang="es-CO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6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E972589-559E-E129-ABDA-072B2DE8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574" y="212303"/>
            <a:ext cx="8275071" cy="45311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96285" y="2645739"/>
            <a:ext cx="10359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9. EJECUCIÓN PRESUPUESTAL </a:t>
            </a:r>
            <a:r>
              <a:rPr lang="es-E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 INGRESOS Y GASTOS A </a:t>
            </a:r>
            <a:r>
              <a:rPr lang="es-E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30 DE NOVIEMBRE 2023</a:t>
            </a:r>
          </a:p>
        </p:txBody>
      </p:sp>
    </p:spTree>
    <p:extLst>
      <p:ext uri="{BB962C8B-B14F-4D97-AF65-F5344CB8AC3E}">
        <p14:creationId xmlns:p14="http://schemas.microsoft.com/office/powerpoint/2010/main" val="37678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676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93901" y="5813752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372276"/>
              </p:ext>
            </p:extLst>
          </p:nvPr>
        </p:nvGraphicFramePr>
        <p:xfrm>
          <a:off x="605791" y="273269"/>
          <a:ext cx="10972800" cy="536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60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4763" y="235498"/>
            <a:ext cx="7157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Ingresos Corrientes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42613" y="5807896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348080"/>
              </p:ext>
            </p:extLst>
          </p:nvPr>
        </p:nvGraphicFramePr>
        <p:xfrm>
          <a:off x="2112580" y="758718"/>
          <a:ext cx="7977352" cy="489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5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106"/>
            <a:ext cx="12187071" cy="686077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4763" y="235498"/>
            <a:ext cx="7157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Ingresos Corrientes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49723" y="5743230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836478"/>
              </p:ext>
            </p:extLst>
          </p:nvPr>
        </p:nvGraphicFramePr>
        <p:xfrm>
          <a:off x="749723" y="758719"/>
          <a:ext cx="10634557" cy="485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5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106"/>
            <a:ext cx="12187071" cy="68607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0047" y="5766676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64387"/>
              </p:ext>
            </p:extLst>
          </p:nvPr>
        </p:nvGraphicFramePr>
        <p:xfrm>
          <a:off x="708660" y="325821"/>
          <a:ext cx="10789920" cy="485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0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106"/>
            <a:ext cx="12187071" cy="686077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4763" y="100057"/>
            <a:ext cx="7157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Ejecución Presupuesto de Gastos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66717" y="5722993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21617"/>
              </p:ext>
            </p:extLst>
          </p:nvPr>
        </p:nvGraphicFramePr>
        <p:xfrm>
          <a:off x="704194" y="758718"/>
          <a:ext cx="10760096" cy="469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0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554"/>
            <a:ext cx="12187071" cy="686077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4762" y="88090"/>
            <a:ext cx="7157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Ejecución </a:t>
            </a:r>
            <a:r>
              <a:rPr lang="es-E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Presupuestal </a:t>
            </a:r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de </a:t>
            </a:r>
            <a:r>
              <a:rPr lang="es-E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Gastos en $</a:t>
            </a:r>
            <a:endParaRPr lang="es-E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5197" y="5002925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593782"/>
              </p:ext>
            </p:extLst>
          </p:nvPr>
        </p:nvGraphicFramePr>
        <p:xfrm>
          <a:off x="472966" y="611311"/>
          <a:ext cx="11088413" cy="439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0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554"/>
            <a:ext cx="12187071" cy="68607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3890" y="5573281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89837"/>
              </p:ext>
            </p:extLst>
          </p:nvPr>
        </p:nvGraphicFramePr>
        <p:xfrm>
          <a:off x="903890" y="94593"/>
          <a:ext cx="10310648" cy="530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8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554"/>
            <a:ext cx="12187071" cy="686077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4762" y="118478"/>
            <a:ext cx="7157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Ejecución Gastos de Inversión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58902" y="5789020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658239"/>
              </p:ext>
            </p:extLst>
          </p:nvPr>
        </p:nvGraphicFramePr>
        <p:xfrm>
          <a:off x="594360" y="758718"/>
          <a:ext cx="10904220" cy="479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3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" y="10477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38061" y="958516"/>
            <a:ext cx="76992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Desarrollo</a:t>
            </a:r>
          </a:p>
          <a:p>
            <a:pPr lvl="0"/>
            <a:endParaRPr lang="es-MX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0"/>
            <a:endParaRPr lang="es-MX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0"/>
            <a:r>
              <a:rPr lang="es-E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1. Llamado a lista y verificación del quorum</a:t>
            </a:r>
            <a:endParaRPr lang="es-CO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2. </a:t>
            </a:r>
            <a:r>
              <a:rPr lang="es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Lectura y aprobación </a:t>
            </a:r>
            <a:r>
              <a:rPr lang="es-E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del orden del día </a:t>
            </a:r>
            <a:endParaRPr lang="es-CO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3. </a:t>
            </a:r>
            <a:r>
              <a:rPr lang="es-E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Aprobación Acta </a:t>
            </a:r>
            <a:r>
              <a:rPr lang="es-E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No 004 del 4 de octubre 2023 </a:t>
            </a:r>
            <a:endParaRPr lang="es-CO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s-E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4. </a:t>
            </a:r>
            <a:r>
              <a:rPr lang="es-CO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Seguimiento a compromisos acta </a:t>
            </a:r>
            <a:r>
              <a:rPr lang="es-CO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No 004.</a:t>
            </a:r>
            <a:endParaRPr lang="es-CO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es-ES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554"/>
            <a:ext cx="12187071" cy="686077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702676" y="235498"/>
            <a:ext cx="809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Recursos de Inversión Apropiados sin CDP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19824" y="5804650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932955"/>
              </p:ext>
            </p:extLst>
          </p:nvPr>
        </p:nvGraphicFramePr>
        <p:xfrm>
          <a:off x="719825" y="758718"/>
          <a:ext cx="10790186" cy="497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41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554"/>
            <a:ext cx="12187071" cy="686077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48872" y="0"/>
            <a:ext cx="10489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Disponibilidades Vs. </a:t>
            </a:r>
            <a:r>
              <a:rPr lang="es-ES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Compromisos  y Obligaciones </a:t>
            </a:r>
            <a:r>
              <a:rPr lang="es-E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(Inversión)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30014" y="5564029"/>
            <a:ext cx="45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Fuente: Oficina de Presupuesto – Secretaría de Hacienda</a:t>
            </a:r>
            <a:endParaRPr lang="es-CO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90656"/>
              </p:ext>
            </p:extLst>
          </p:nvPr>
        </p:nvGraphicFramePr>
        <p:xfrm>
          <a:off x="819807" y="893379"/>
          <a:ext cx="10668000" cy="453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4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2775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94023" y="742581"/>
            <a:ext cx="9551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73907" y="2453369"/>
            <a:ext cx="9480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10. INFORME DE AUSTERIDAD DEL GASTO, TERCER TRIMESTRE 2023 (JULIO A SEPTIEMBRE)</a:t>
            </a:r>
            <a:endParaRPr lang="es-CO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10210"/>
            <a:ext cx="12187071" cy="6860775"/>
          </a:xfrm>
          <a:prstGeom prst="rect">
            <a:avLst/>
          </a:prstGeom>
        </p:spPr>
      </p:pic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xmlns="" id="{D8CDEF7A-2974-4014-860A-B7988C9A1976}"/>
              </a:ext>
            </a:extLst>
          </p:cNvPr>
          <p:cNvSpPr/>
          <p:nvPr/>
        </p:nvSpPr>
        <p:spPr>
          <a:xfrm>
            <a:off x="2900052" y="1226032"/>
            <a:ext cx="426831" cy="178137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F82DCE9B-1930-45E4-B821-EEC0E8DD9E90}"/>
              </a:ext>
            </a:extLst>
          </p:cNvPr>
          <p:cNvSpPr txBox="1"/>
          <p:nvPr/>
        </p:nvSpPr>
        <p:spPr>
          <a:xfrm>
            <a:off x="1655728" y="774598"/>
            <a:ext cx="2915478" cy="400110"/>
          </a:xfrm>
          <a:prstGeom prst="rect">
            <a:avLst/>
          </a:prstGeom>
          <a:solidFill>
            <a:srgbClr val="F57D05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Dependencias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425410" y="146348"/>
            <a:ext cx="11346107" cy="400110"/>
          </a:xfrm>
          <a:prstGeom prst="rect">
            <a:avLst/>
          </a:prstGeom>
          <a:solidFill>
            <a:srgbClr val="002060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Política de Austeridad y Eficiencia en el Gasto Público 2023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71C70AF-D6C4-438B-A881-7C15D9252392}"/>
              </a:ext>
            </a:extLst>
          </p:cNvPr>
          <p:cNvSpPr txBox="1"/>
          <p:nvPr/>
        </p:nvSpPr>
        <p:spPr>
          <a:xfrm>
            <a:off x="7554303" y="772175"/>
            <a:ext cx="2915478" cy="400110"/>
          </a:xfrm>
          <a:prstGeom prst="rect">
            <a:avLst/>
          </a:prstGeom>
          <a:solidFill>
            <a:srgbClr val="F57D05"/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Gastos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084" y="1217555"/>
            <a:ext cx="499915" cy="195089"/>
          </a:xfrm>
          <a:prstGeom prst="rect">
            <a:avLst/>
          </a:prstGeom>
          <a:noFill/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78310"/>
              </p:ext>
            </p:extLst>
          </p:nvPr>
        </p:nvGraphicFramePr>
        <p:xfrm>
          <a:off x="6347011" y="1455489"/>
          <a:ext cx="5442170" cy="3599070"/>
        </p:xfrm>
        <a:graphic>
          <a:graphicData uri="http://schemas.openxmlformats.org/drawingml/2006/table">
            <a:tbl>
              <a:tblPr/>
              <a:tblGrid>
                <a:gridCol w="343720">
                  <a:extLst>
                    <a:ext uri="{9D8B030D-6E8A-4147-A177-3AD203B41FA5}">
                      <a16:colId xmlns:a16="http://schemas.microsoft.com/office/drawing/2014/main" xmlns="" val="646053917"/>
                    </a:ext>
                  </a:extLst>
                </a:gridCol>
                <a:gridCol w="5098450">
                  <a:extLst>
                    <a:ext uri="{9D8B030D-6E8A-4147-A177-3AD203B41FA5}">
                      <a16:colId xmlns:a16="http://schemas.microsoft.com/office/drawing/2014/main" xmlns="" val="653219671"/>
                    </a:ext>
                  </a:extLst>
                </a:gridCol>
              </a:tblGrid>
              <a:tr h="5530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GASTOS SOMETIDOS A LA POLÍTICA DE AUSTERIDAD Y EFICIENCIA EN EL GASTO PÚBLICO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0619001"/>
                  </a:ext>
                </a:extLst>
              </a:tr>
              <a:tr h="3282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TERCER TRIMESTRE VIGENCIA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7252110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ENERGÍA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701882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ACUEDUCTO Y ALCANTARILLADO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9055071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ASEO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3989465"/>
                  </a:ext>
                </a:extLst>
              </a:tr>
              <a:tr h="2945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TELÉFONO FIJA (LOCAL, LARGA DISTANCIA, CELULAR)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7695505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5554266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ELEMENTOS DE ASEO Y CAFETERÍA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5888522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ÚTILES, PAPELERÍA Y FOTOCOPIAS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5480025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COMBUSTIBLE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789745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USO, REPUESTOS Y MANTENIMIENTO DE VEHÍCULOS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2726940"/>
                  </a:ext>
                </a:extLst>
              </a:tr>
              <a:tr h="2358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- VIÁTICOS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9353900"/>
                  </a:ext>
                </a:extLst>
              </a:tr>
              <a:tr h="300437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3008270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76867" y="5800119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6619"/>
              </p:ext>
            </p:extLst>
          </p:nvPr>
        </p:nvGraphicFramePr>
        <p:xfrm>
          <a:off x="425410" y="1455491"/>
          <a:ext cx="5760237" cy="3808325"/>
        </p:xfrm>
        <a:graphic>
          <a:graphicData uri="http://schemas.openxmlformats.org/drawingml/2006/table">
            <a:tbl>
              <a:tblPr/>
              <a:tblGrid>
                <a:gridCol w="5760237">
                  <a:extLst>
                    <a:ext uri="{9D8B030D-6E8A-4147-A177-3AD203B41FA5}">
                      <a16:colId xmlns:a16="http://schemas.microsoft.com/office/drawing/2014/main" xmlns="" val="2571905818"/>
                    </a:ext>
                  </a:extLst>
                </a:gridCol>
              </a:tblGrid>
              <a:tr h="520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DEPENDENCIAS INVOLUCRADAS EN EL INFORME DE AUSTERIDAD Y EFICIENCIA EN EL GASTO PÚBLICO</a:t>
                      </a: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640458"/>
                  </a:ext>
                </a:extLst>
              </a:tr>
              <a:tr h="359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TERCER TRIMESTRE VIGENCIA 2023</a:t>
                      </a: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9741001"/>
                  </a:ext>
                </a:extLst>
              </a:tr>
              <a:tr h="38438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Century Gothic" panose="020B0502020202020204" pitchFamily="34" charset="0"/>
                        <a:buChar char="-"/>
                      </a:pP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SECRETARÍA GENERAL</a:t>
                      </a:r>
                    </a:p>
                  </a:txBody>
                  <a:tcPr marL="246225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0079137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Century Gothic" panose="020B0502020202020204" pitchFamily="34" charset="0"/>
                        <a:buChar char="-"/>
                      </a:pP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SECRETARÍA DE HACIENDA</a:t>
                      </a:r>
                    </a:p>
                  </a:txBody>
                  <a:tcPr marL="246225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70513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Century Gothic" panose="020B0502020202020204" pitchFamily="34" charset="0"/>
                        <a:buChar char="-"/>
                      </a:pP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SECRETARÍA DE EDUCACION</a:t>
                      </a:r>
                    </a:p>
                  </a:txBody>
                  <a:tcPr marL="246225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372753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Century Gothic" panose="020B0502020202020204" pitchFamily="34" charset="0"/>
                        <a:buChar char="-"/>
                      </a:pP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SECRETARÍA DE SALUD</a:t>
                      </a:r>
                    </a:p>
                  </a:txBody>
                  <a:tcPr marL="246225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8726164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Century Gothic" panose="020B0502020202020204" pitchFamily="34" charset="0"/>
                        <a:buChar char="-"/>
                      </a:pP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SECRETARÍA DE TRANSITO</a:t>
                      </a:r>
                    </a:p>
                  </a:txBody>
                  <a:tcPr marL="246225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3595230"/>
                  </a:ext>
                </a:extLst>
              </a:tr>
              <a:tr h="3605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 panose="020B0502020202020204" pitchFamily="34" charset="0"/>
                        <a:buChar char="-"/>
                        <a:tabLst/>
                        <a:defRPr/>
                      </a:pP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SECRETARÍA DE DESARROLLO ECONOMICO</a:t>
                      </a:r>
                    </a:p>
                  </a:txBody>
                  <a:tcPr marL="246225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6226504"/>
                  </a:ext>
                </a:extLst>
              </a:tr>
              <a:tr h="534446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Century Gothic" panose="020B0502020202020204" pitchFamily="34" charset="0"/>
                        <a:buNone/>
                      </a:pP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6225" marR="6840" marT="6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117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11306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425409" y="388699"/>
            <a:ext cx="11346107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Comparativo Informe Austeridad del Gasto</a:t>
            </a:r>
          </a:p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3er Trimestre 2022 y 2023</a:t>
            </a:r>
            <a:endParaRPr 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600" y="5741945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Dependencias Involucradas</a:t>
            </a:r>
          </a:p>
        </p:txBody>
      </p:sp>
      <p:sp>
        <p:nvSpPr>
          <p:cNvPr id="29" name="Flecha abajo 28"/>
          <p:cNvSpPr/>
          <p:nvPr/>
        </p:nvSpPr>
        <p:spPr>
          <a:xfrm>
            <a:off x="21734463" y="8583613"/>
            <a:ext cx="177800" cy="196850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0" name="Flecha abajo 29"/>
          <p:cNvSpPr/>
          <p:nvPr/>
        </p:nvSpPr>
        <p:spPr>
          <a:xfrm>
            <a:off x="21721763" y="8823325"/>
            <a:ext cx="215900" cy="1714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1" name="Flecha abajo 30"/>
          <p:cNvSpPr/>
          <p:nvPr/>
        </p:nvSpPr>
        <p:spPr>
          <a:xfrm>
            <a:off x="21709063" y="9036050"/>
            <a:ext cx="215900" cy="1730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2" name="Flecha abajo 31"/>
          <p:cNvSpPr/>
          <p:nvPr/>
        </p:nvSpPr>
        <p:spPr>
          <a:xfrm>
            <a:off x="21697950" y="10025063"/>
            <a:ext cx="215900" cy="1714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3" name="Flecha abajo 32"/>
          <p:cNvSpPr/>
          <p:nvPr/>
        </p:nvSpPr>
        <p:spPr>
          <a:xfrm>
            <a:off x="21710650" y="10466388"/>
            <a:ext cx="214313" cy="21907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5" name="Flecha arriba 34"/>
          <p:cNvSpPr/>
          <p:nvPr/>
        </p:nvSpPr>
        <p:spPr>
          <a:xfrm>
            <a:off x="21721763" y="9263063"/>
            <a:ext cx="193675" cy="182562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6" name="Flecha arriba 35"/>
          <p:cNvSpPr/>
          <p:nvPr/>
        </p:nvSpPr>
        <p:spPr>
          <a:xfrm>
            <a:off x="21709063" y="9477375"/>
            <a:ext cx="193675" cy="230188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7" name="Flecha arriba 36"/>
          <p:cNvSpPr/>
          <p:nvPr/>
        </p:nvSpPr>
        <p:spPr>
          <a:xfrm>
            <a:off x="21709063" y="9728200"/>
            <a:ext cx="193675" cy="230188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8" name="Flecha arriba 37"/>
          <p:cNvSpPr/>
          <p:nvPr/>
        </p:nvSpPr>
        <p:spPr>
          <a:xfrm>
            <a:off x="21732875" y="10715625"/>
            <a:ext cx="190500" cy="214313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9" name="Flecha abajo 38"/>
          <p:cNvSpPr/>
          <p:nvPr/>
        </p:nvSpPr>
        <p:spPr>
          <a:xfrm>
            <a:off x="21710650" y="10250488"/>
            <a:ext cx="214313" cy="17303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94477"/>
              </p:ext>
            </p:extLst>
          </p:nvPr>
        </p:nvGraphicFramePr>
        <p:xfrm>
          <a:off x="425409" y="1275737"/>
          <a:ext cx="11246639" cy="4152278"/>
        </p:xfrm>
        <a:graphic>
          <a:graphicData uri="http://schemas.openxmlformats.org/drawingml/2006/table">
            <a:tbl>
              <a:tblPr/>
              <a:tblGrid>
                <a:gridCol w="314284">
                  <a:extLst>
                    <a:ext uri="{9D8B030D-6E8A-4147-A177-3AD203B41FA5}">
                      <a16:colId xmlns:a16="http://schemas.microsoft.com/office/drawing/2014/main" xmlns="" val="1840746711"/>
                    </a:ext>
                  </a:extLst>
                </a:gridCol>
                <a:gridCol w="4717641">
                  <a:extLst>
                    <a:ext uri="{9D8B030D-6E8A-4147-A177-3AD203B41FA5}">
                      <a16:colId xmlns:a16="http://schemas.microsoft.com/office/drawing/2014/main" xmlns="" val="2188944535"/>
                    </a:ext>
                  </a:extLst>
                </a:gridCol>
                <a:gridCol w="1855290">
                  <a:extLst>
                    <a:ext uri="{9D8B030D-6E8A-4147-A177-3AD203B41FA5}">
                      <a16:colId xmlns:a16="http://schemas.microsoft.com/office/drawing/2014/main" xmlns="" val="96187838"/>
                    </a:ext>
                  </a:extLst>
                </a:gridCol>
                <a:gridCol w="1855290">
                  <a:extLst>
                    <a:ext uri="{9D8B030D-6E8A-4147-A177-3AD203B41FA5}">
                      <a16:colId xmlns:a16="http://schemas.microsoft.com/office/drawing/2014/main" xmlns="" val="4243866260"/>
                    </a:ext>
                  </a:extLst>
                </a:gridCol>
                <a:gridCol w="1693079">
                  <a:extLst>
                    <a:ext uri="{9D8B030D-6E8A-4147-A177-3AD203B41FA5}">
                      <a16:colId xmlns:a16="http://schemas.microsoft.com/office/drawing/2014/main" xmlns="" val="3734434972"/>
                    </a:ext>
                  </a:extLst>
                </a:gridCol>
                <a:gridCol w="811055">
                  <a:extLst>
                    <a:ext uri="{9D8B030D-6E8A-4147-A177-3AD203B41FA5}">
                      <a16:colId xmlns:a16="http://schemas.microsoft.com/office/drawing/2014/main" xmlns="" val="1495144662"/>
                    </a:ext>
                  </a:extLst>
                </a:gridCol>
              </a:tblGrid>
              <a:tr h="488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Nº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Concepto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3º Trimestre 2022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3º Trimestre 2023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Diferencia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518250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Energía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604.869.944,00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743.760.347,36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138.890.404,00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6200774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Acueducto y Alcantarillado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180.707.273,00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188.917.529,61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8.210.256,00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3794189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Aseo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56.245.967,00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85.141.332,16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28.895.365,00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34%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0611507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Teléfono Fija (Local, Larga Distancia, Celular)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545.153,00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10.095.513,25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9.550.360,00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8341429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Internet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333.161,00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133.833.840,17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133.500.679,00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677967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Elementos de Aseo y Cafetería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53.242.861,00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118.369.441,80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65.126.581,00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55%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0637248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Útiles, Papelería y Fotocopias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111.385.528,00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22.721.031,76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-  88.664.496,00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-390%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830827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Combustible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65.785.844,00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49.579.620,83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-  16.206.223,00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-33%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405333"/>
                  </a:ext>
                </a:extLst>
              </a:tr>
              <a:tr h="33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Uso, Repuestos y Mantenimiento de Vehículos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43.532.156,00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71.912.171,20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28.380.015,00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39%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4912916"/>
                  </a:ext>
                </a:extLst>
              </a:tr>
              <a:tr h="344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Viáticos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38.142.057,00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81.845.873,00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43.703.816,00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53%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590994"/>
                  </a:ext>
                </a:extLst>
              </a:tr>
              <a:tr h="3443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1.154.789.944,00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1.506.176.701,00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351.386.757,00   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309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2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11306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425409" y="388699"/>
            <a:ext cx="11346107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Comparativo Informe Austeridad del Gasto</a:t>
            </a:r>
          </a:p>
          <a:p>
            <a:pPr lvl="0" algn="ctr"/>
            <a:r>
              <a:rPr lang="es-MX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2º y 3er 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Trimestre </a:t>
            </a:r>
            <a:r>
              <a:rPr lang="es-MX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2023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600" y="5741945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Dependencias Involucradas</a:t>
            </a:r>
          </a:p>
        </p:txBody>
      </p:sp>
      <p:sp>
        <p:nvSpPr>
          <p:cNvPr id="29" name="Flecha abajo 28"/>
          <p:cNvSpPr/>
          <p:nvPr/>
        </p:nvSpPr>
        <p:spPr>
          <a:xfrm>
            <a:off x="21734463" y="8583613"/>
            <a:ext cx="177800" cy="196850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0" name="Flecha abajo 29"/>
          <p:cNvSpPr/>
          <p:nvPr/>
        </p:nvSpPr>
        <p:spPr>
          <a:xfrm>
            <a:off x="21721763" y="8823325"/>
            <a:ext cx="215900" cy="1714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1" name="Flecha abajo 30"/>
          <p:cNvSpPr/>
          <p:nvPr/>
        </p:nvSpPr>
        <p:spPr>
          <a:xfrm>
            <a:off x="21709063" y="9036050"/>
            <a:ext cx="215900" cy="1730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2" name="Flecha abajo 31"/>
          <p:cNvSpPr/>
          <p:nvPr/>
        </p:nvSpPr>
        <p:spPr>
          <a:xfrm>
            <a:off x="21697950" y="10025063"/>
            <a:ext cx="215900" cy="1714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3" name="Flecha abajo 32"/>
          <p:cNvSpPr/>
          <p:nvPr/>
        </p:nvSpPr>
        <p:spPr>
          <a:xfrm>
            <a:off x="21710650" y="10466388"/>
            <a:ext cx="214313" cy="21907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5" name="Flecha arriba 34"/>
          <p:cNvSpPr/>
          <p:nvPr/>
        </p:nvSpPr>
        <p:spPr>
          <a:xfrm>
            <a:off x="21721763" y="9263063"/>
            <a:ext cx="193675" cy="182562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6" name="Flecha arriba 35"/>
          <p:cNvSpPr/>
          <p:nvPr/>
        </p:nvSpPr>
        <p:spPr>
          <a:xfrm>
            <a:off x="21709063" y="9477375"/>
            <a:ext cx="193675" cy="230188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7" name="Flecha arriba 36"/>
          <p:cNvSpPr/>
          <p:nvPr/>
        </p:nvSpPr>
        <p:spPr>
          <a:xfrm>
            <a:off x="21709063" y="9728200"/>
            <a:ext cx="193675" cy="230188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8" name="Flecha arriba 37"/>
          <p:cNvSpPr/>
          <p:nvPr/>
        </p:nvSpPr>
        <p:spPr>
          <a:xfrm>
            <a:off x="21732875" y="10715625"/>
            <a:ext cx="190500" cy="214313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9" name="Flecha abajo 38"/>
          <p:cNvSpPr/>
          <p:nvPr/>
        </p:nvSpPr>
        <p:spPr>
          <a:xfrm>
            <a:off x="21710650" y="10250488"/>
            <a:ext cx="214313" cy="17303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9266"/>
              </p:ext>
            </p:extLst>
          </p:nvPr>
        </p:nvGraphicFramePr>
        <p:xfrm>
          <a:off x="425409" y="1275734"/>
          <a:ext cx="11346107" cy="3852424"/>
        </p:xfrm>
        <a:graphic>
          <a:graphicData uri="http://schemas.openxmlformats.org/drawingml/2006/table">
            <a:tbl>
              <a:tblPr/>
              <a:tblGrid>
                <a:gridCol w="443895">
                  <a:extLst>
                    <a:ext uri="{9D8B030D-6E8A-4147-A177-3AD203B41FA5}">
                      <a16:colId xmlns:a16="http://schemas.microsoft.com/office/drawing/2014/main" xmlns="" val="2342884717"/>
                    </a:ext>
                  </a:extLst>
                </a:gridCol>
                <a:gridCol w="4484063">
                  <a:extLst>
                    <a:ext uri="{9D8B030D-6E8A-4147-A177-3AD203B41FA5}">
                      <a16:colId xmlns:a16="http://schemas.microsoft.com/office/drawing/2014/main" xmlns="" val="2969522148"/>
                    </a:ext>
                  </a:extLst>
                </a:gridCol>
                <a:gridCol w="1870115">
                  <a:extLst>
                    <a:ext uri="{9D8B030D-6E8A-4147-A177-3AD203B41FA5}">
                      <a16:colId xmlns:a16="http://schemas.microsoft.com/office/drawing/2014/main" xmlns="" val="3918861254"/>
                    </a:ext>
                  </a:extLst>
                </a:gridCol>
                <a:gridCol w="1792656">
                  <a:extLst>
                    <a:ext uri="{9D8B030D-6E8A-4147-A177-3AD203B41FA5}">
                      <a16:colId xmlns:a16="http://schemas.microsoft.com/office/drawing/2014/main" xmlns="" val="2954989742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xmlns="" val="2446169702"/>
                    </a:ext>
                  </a:extLst>
                </a:gridCol>
                <a:gridCol w="1128709">
                  <a:extLst>
                    <a:ext uri="{9D8B030D-6E8A-4147-A177-3AD203B41FA5}">
                      <a16:colId xmlns:a16="http://schemas.microsoft.com/office/drawing/2014/main" xmlns="" val="2632952668"/>
                    </a:ext>
                  </a:extLst>
                </a:gridCol>
              </a:tblGrid>
              <a:tr h="5207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Concepto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2º Trimestre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 3º Trimestre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 de Variación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953291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Energía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808.518.801,24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1.059.191.786,23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250.672.984,99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23,67%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9156360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Acueducto y Alcantarillado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303.394.393,87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372.939.156,41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69.544.762,54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18,65%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3917852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Aseo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85.809.245,03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113.422.817,21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27.613.572,18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24,35%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3648606"/>
                  </a:ext>
                </a:extLst>
              </a:tr>
              <a:tr h="4154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Teléfono </a:t>
                      </a:r>
                      <a:r>
                        <a:rPr lang="es-MX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Fija (Local, Larga Distancia, Celular)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4.986.430,71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6.498.890,71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1.512.460,00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23,27%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6191071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Internet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1.710.854,67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47.725.855,67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46.015.001,00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96,42%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5503548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Elementos de Aseo y </a:t>
                      </a:r>
                      <a:r>
                        <a:rPr lang="es-MX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Cafetería</a:t>
                      </a:r>
                      <a:endParaRPr lang="es-MX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36.813.731,65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133.877.181,58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97.063.449,93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72,50%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7422027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Útiles, </a:t>
                      </a:r>
                      <a:r>
                        <a:rPr lang="es-CO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Papelería </a:t>
                      </a: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 Fotocopias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88.899.250,07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95.711.879,95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6.812.629,88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7,12%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0930156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Combustible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31.293.538,88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48.619.220,69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17.325.681,81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35,64%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384509"/>
                  </a:ext>
                </a:extLst>
              </a:tr>
              <a:tr h="4192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Uso, Repuestos y Mantenimiento de </a:t>
                      </a:r>
                      <a:r>
                        <a:rPr lang="es-MX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Vehículos</a:t>
                      </a:r>
                      <a:endParaRPr lang="es-MX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120.208.358,20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167.144.085,20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46.935.727,00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28,08%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4095100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Viáticos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32.682.457,50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 34.112.286,50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     1.429.829,00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4,19%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3312819"/>
                  </a:ext>
                </a:extLst>
              </a:tr>
              <a:tr h="3018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1.514.317.061,82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2.079.243.160,15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564.926.098,33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27,17%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82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9254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425410" y="307195"/>
            <a:ext cx="11346107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Austeridad del Gasto</a:t>
            </a:r>
          </a:p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Comparativo 1° 2° y 3° Trimestre 2023</a:t>
            </a:r>
            <a:endParaRPr 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7907" y="5801332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Dependencias Involucradas</a:t>
            </a:r>
          </a:p>
        </p:txBody>
      </p:sp>
      <p:sp>
        <p:nvSpPr>
          <p:cNvPr id="9" name="Flecha arriba 8"/>
          <p:cNvSpPr/>
          <p:nvPr/>
        </p:nvSpPr>
        <p:spPr>
          <a:xfrm>
            <a:off x="5622925" y="5976938"/>
            <a:ext cx="0" cy="492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51874"/>
              </p:ext>
            </p:extLst>
          </p:nvPr>
        </p:nvGraphicFramePr>
        <p:xfrm>
          <a:off x="425410" y="1145255"/>
          <a:ext cx="11346109" cy="4079301"/>
        </p:xfrm>
        <a:graphic>
          <a:graphicData uri="http://schemas.openxmlformats.org/drawingml/2006/table">
            <a:tbl>
              <a:tblPr/>
              <a:tblGrid>
                <a:gridCol w="428654">
                  <a:extLst>
                    <a:ext uri="{9D8B030D-6E8A-4147-A177-3AD203B41FA5}">
                      <a16:colId xmlns:a16="http://schemas.microsoft.com/office/drawing/2014/main" xmlns="" val="3446261154"/>
                    </a:ext>
                  </a:extLst>
                </a:gridCol>
                <a:gridCol w="4106612">
                  <a:extLst>
                    <a:ext uri="{9D8B030D-6E8A-4147-A177-3AD203B41FA5}">
                      <a16:colId xmlns:a16="http://schemas.microsoft.com/office/drawing/2014/main" xmlns="" val="1881175874"/>
                    </a:ext>
                  </a:extLst>
                </a:gridCol>
                <a:gridCol w="1714617">
                  <a:extLst>
                    <a:ext uri="{9D8B030D-6E8A-4147-A177-3AD203B41FA5}">
                      <a16:colId xmlns:a16="http://schemas.microsoft.com/office/drawing/2014/main" xmlns="" val="847121412"/>
                    </a:ext>
                  </a:extLst>
                </a:gridCol>
                <a:gridCol w="1698742">
                  <a:extLst>
                    <a:ext uri="{9D8B030D-6E8A-4147-A177-3AD203B41FA5}">
                      <a16:colId xmlns:a16="http://schemas.microsoft.com/office/drawing/2014/main" xmlns="" val="499073589"/>
                    </a:ext>
                  </a:extLst>
                </a:gridCol>
                <a:gridCol w="1698742">
                  <a:extLst>
                    <a:ext uri="{9D8B030D-6E8A-4147-A177-3AD203B41FA5}">
                      <a16:colId xmlns:a16="http://schemas.microsoft.com/office/drawing/2014/main" xmlns="" val="2480507849"/>
                    </a:ext>
                  </a:extLst>
                </a:gridCol>
                <a:gridCol w="1698742">
                  <a:extLst>
                    <a:ext uri="{9D8B030D-6E8A-4147-A177-3AD203B41FA5}">
                      <a16:colId xmlns:a16="http://schemas.microsoft.com/office/drawing/2014/main" xmlns="" val="318878153"/>
                    </a:ext>
                  </a:extLst>
                </a:gridCol>
              </a:tblGrid>
              <a:tr h="5117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Concepto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1er.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2do.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3er. Trimestre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584124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Energía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635.453.265,84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808.518.801,24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743.760.347,36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2.187.732.414,44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898124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Acueducto y Alcantarillado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162.028.521,14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303.394.393,87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188.917.529,61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654.340.444,62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7573981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Aseo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83.955.597,42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85.809.245,03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85.141.332,16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254.906.174,61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4090767"/>
                  </a:ext>
                </a:extLst>
              </a:tr>
              <a:tr h="467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Teléfono Fija (Local, Larga Distancia, Celular)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9.736.664,21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4.986.430,71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10.095.513,25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24.818.608,17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0349506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Internet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5.298.555,00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1.710.854,67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133.833.840,17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140.843.249,84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5690256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Elementos de Aseo y Cafetería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29.743.948,48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56.021.270,72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118.369.441,80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204.134.661,00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657016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Útiles, Papelería y Fotocopias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120.175.860,46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88.899.250,07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22.721.031,76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231.796.142,29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5920999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Combustible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35.756.062,00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31.293.538,88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49.579.620,83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116.629.221,71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346972"/>
                  </a:ext>
                </a:extLst>
              </a:tr>
              <a:tr h="467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Uso, Repuestos y Mantenimiento de Vehículos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136.630.930,51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120.208.358,20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71.912.171,20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328.751.459,91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9658175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Viáticos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23.967.634,00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81.845.873,00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105.813.507,00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8190471"/>
                  </a:ext>
                </a:extLst>
              </a:tr>
              <a:tr h="2924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1.242.747.039,06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1.500.842.143,39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1.506.176.701,14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4.249.765.883,59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57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4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9254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425410" y="266796"/>
            <a:ext cx="11346107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Austeridad del Gasto</a:t>
            </a:r>
          </a:p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Comparativo 1° 2° y 3° Trimestre 2023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7907" y="5801332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Dependencias Involucradas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77797"/>
              </p:ext>
            </p:extLst>
          </p:nvPr>
        </p:nvGraphicFramePr>
        <p:xfrm>
          <a:off x="425410" y="1051034"/>
          <a:ext cx="11346107" cy="463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5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03C3489D-2174-4712-963E-5C19FE8C9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-9254"/>
            <a:ext cx="12187071" cy="686077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A233331B-A65C-49E9-BC10-C4C4EC6A0400}"/>
              </a:ext>
            </a:extLst>
          </p:cNvPr>
          <p:cNvSpPr txBox="1"/>
          <p:nvPr/>
        </p:nvSpPr>
        <p:spPr>
          <a:xfrm>
            <a:off x="425410" y="266796"/>
            <a:ext cx="11346107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Austeridad del Gasto</a:t>
            </a:r>
          </a:p>
          <a:p>
            <a:pPr lvl="0"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Comparativo 1° 2° y 3° Trimestre 2023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7907" y="5801332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Dependencias Involucradas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927481"/>
              </p:ext>
            </p:extLst>
          </p:nvPr>
        </p:nvGraphicFramePr>
        <p:xfrm>
          <a:off x="425410" y="1093076"/>
          <a:ext cx="11346107" cy="46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952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21225"/>
              </p:ext>
            </p:extLst>
          </p:nvPr>
        </p:nvGraphicFramePr>
        <p:xfrm>
          <a:off x="811498" y="405603"/>
          <a:ext cx="10573931" cy="5296131"/>
        </p:xfrm>
        <a:graphic>
          <a:graphicData uri="http://schemas.openxmlformats.org/drawingml/2006/table">
            <a:tbl>
              <a:tblPr/>
              <a:tblGrid>
                <a:gridCol w="10573931">
                  <a:extLst>
                    <a:ext uri="{9D8B030D-6E8A-4147-A177-3AD203B41FA5}">
                      <a16:colId xmlns:a16="http://schemas.microsoft.com/office/drawing/2014/main" xmlns="" val="835998363"/>
                    </a:ext>
                  </a:extLst>
                </a:gridCol>
              </a:tblGrid>
              <a:tr h="434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Conclusiones</a:t>
                      </a: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6332419"/>
                  </a:ext>
                </a:extLst>
              </a:tr>
              <a:tr h="638923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1 - </a:t>
                      </a:r>
                      <a:r>
                        <a:rPr lang="es-CO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El rubro que sufrió la mayor variación dentro del presente informe para el tercer trimestre del 2023, es el servicio de Internet por valor de $ </a:t>
                      </a:r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133.833.840,17</a:t>
                      </a:r>
                      <a:r>
                        <a:rPr lang="es-CO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 esto debido a que la dependencia responsable de pago no 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reportó </a:t>
                      </a:r>
                      <a:r>
                        <a:rPr lang="es-CO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en los anteriores informes este gasto.</a:t>
                      </a: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9951905"/>
                  </a:ext>
                </a:extLst>
              </a:tr>
              <a:tr h="148269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CO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2 -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El mayor gasto de recursos se genera en el pago de servicios públicos: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- Energía: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Valor promedio de los dos trimestre $ </a:t>
                      </a:r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743.760.347,36, tendiendo a la baja y regularse al valor promedio</a:t>
                      </a:r>
                      <a:r>
                        <a:rPr lang="es-CO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pagado en el primer trimestre de esta vigencia.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Acueducto y Alcantarillado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el pago por este servicio también tiende a la baja al igual que el servicio de energía por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Valor promedio del primer trimestre $ </a:t>
                      </a:r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188.917.529,61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Aseo: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el Valor pagado por este servicio conserva el valor promedio pagado en los dos trimestres</a:t>
                      </a:r>
                      <a:r>
                        <a:rPr lang="es-MX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anteriores como se observa en el cuadro </a:t>
                      </a:r>
                      <a:r>
                        <a:rPr lang="es-MX" sz="1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Austeridad del Gasto Comparativo 1° 2° y 3° Trimestre 2023, por valor de $ </a:t>
                      </a:r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85.141.332,16</a:t>
                      </a: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374252"/>
                  </a:ext>
                </a:extLst>
              </a:tr>
              <a:tr h="544413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– El valor cancelado por el Servicio de Energía por valor de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$ </a:t>
                      </a:r>
                      <a:r>
                        <a:rPr lang="es-CO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743.760.347,36, se debe tener en cuenta  factor importante para este trimestre </a:t>
                      </a:r>
                      <a:r>
                        <a:rPr lang="es-MX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porque el valor del kilovatio hora 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 </a:t>
                      </a:r>
                      <a:r>
                        <a:rPr lang="es-MX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incrementado.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6936580"/>
                  </a:ext>
                </a:extLst>
              </a:tr>
              <a:tr h="84986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 – Otro factor que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influye en el incremento en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el pago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de servicios públicos como energía y Acueducto y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Alcantarillado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para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este trimestre, es porque la administración </a:t>
                      </a:r>
                      <a:r>
                        <a:rPr lang="es-MX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tomó predios en calidad de arriendo, esto por la necesidad de la administración de estos espacios, por lo tanto esto 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 </a:t>
                      </a:r>
                      <a:r>
                        <a:rPr lang="es-MX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generando un mayor valor monetario mensual a la Secretaría General.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endParaRPr lang="es-MX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1253112"/>
                  </a:ext>
                </a:extLst>
              </a:tr>
              <a:tr h="109829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5 - El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rubro de viáticos presenta variaciones significativas en los tres trimestres evaluados de a vigencia 2023, para el primer trimestre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 del total del gasto por valor de $ 105.813.507, en el mes de julio se ejecutaron $ 23.967.634 correspondiente al 22,65 %, a diferencia del segundo trimestre que no hubo afectación presupuestal por este concepto ($ 0) y en el tercer trimestre se tiene una afectación presupuestal del  77,35 % por valor de $ 81.845.873, siendo este 3,4  veces más que el primer trimestre.</a:t>
                      </a: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947259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37105" y="5904187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278411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" y="22625"/>
            <a:ext cx="12187071" cy="6860775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76958"/>
              </p:ext>
            </p:extLst>
          </p:nvPr>
        </p:nvGraphicFramePr>
        <p:xfrm>
          <a:off x="997363" y="1412948"/>
          <a:ext cx="9956800" cy="4369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5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160">
                  <a:extLst>
                    <a:ext uri="{9D8B030D-6E8A-4147-A177-3AD203B41FA5}">
                      <a16:colId xmlns:a16="http://schemas.microsoft.com/office/drawing/2014/main" xmlns="" val="1654518974"/>
                    </a:ext>
                  </a:extLst>
                </a:gridCol>
                <a:gridCol w="241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74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COMPROMISO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EVIDENCIA</a:t>
                      </a:r>
                    </a:p>
                  </a:txBody>
                  <a:tcPr marL="5446" marR="5446" marT="54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  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90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Fortalecer el esquema de líneas de defensa en la Administración Municipal 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Equipo </a:t>
                      </a:r>
                      <a:r>
                        <a:rPr lang="es-E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OCI</a:t>
                      </a:r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s-E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OPGI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9 </a:t>
                      </a:r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Capacitaciones a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8 </a:t>
                      </a:r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Dependencias y 1 al Comité </a:t>
                      </a:r>
                      <a:r>
                        <a:rPr lang="es-CO" sz="16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Mpal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. de Auditoria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Revisión</a:t>
                      </a:r>
                      <a:r>
                        <a:rPr lang="es-MX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y actualización del m</a:t>
                      </a:r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apa de aseguramiento institucional .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Equipo OCI – OPGI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Mapa de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Aseguramiento actualizado (pendiente socialización)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8211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Realizar seguimiento a las 7 dependencias con hallazgos abiertos en planes de mejoramiento 2021.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 fontAlgn="ctr"/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Equipo</a:t>
                      </a:r>
                      <a:r>
                        <a:rPr lang="es-MX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OCI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7 Seguimientos a los</a:t>
                      </a:r>
                      <a:r>
                        <a:rPr lang="es-MX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planes de mejoramiento con hallazgos abiertos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CUMPLIDO - PLANES DE MEJORAMIENTO CERRADOS.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46" marR="5446" marT="5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386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Ajustar la política de Riegos.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SSI y la OPGI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Manual de A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dministración del Riesgo aprobado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901438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97363" y="6287829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28859" y="544104"/>
            <a:ext cx="755407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SEGUIMIENTO A COMPROMISOS ACTA No. 4 DE OCTUBRE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"/>
            <a:ext cx="12187071" cy="686077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26016"/>
              </p:ext>
            </p:extLst>
          </p:nvPr>
        </p:nvGraphicFramePr>
        <p:xfrm>
          <a:off x="794084" y="772733"/>
          <a:ext cx="10577961" cy="4271592"/>
        </p:xfrm>
        <a:graphic>
          <a:graphicData uri="http://schemas.openxmlformats.org/drawingml/2006/table">
            <a:tbl>
              <a:tblPr/>
              <a:tblGrid>
                <a:gridCol w="10577961">
                  <a:extLst>
                    <a:ext uri="{9D8B030D-6E8A-4147-A177-3AD203B41FA5}">
                      <a16:colId xmlns:a16="http://schemas.microsoft.com/office/drawing/2014/main" xmlns="" val="835998363"/>
                    </a:ext>
                  </a:extLst>
                </a:gridCol>
              </a:tblGrid>
              <a:tr h="656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Recomendaciones</a:t>
                      </a:r>
                    </a:p>
                  </a:txBody>
                  <a:tcPr marL="6163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043016"/>
                  </a:ext>
                </a:extLst>
              </a:tr>
              <a:tr h="691501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 – Actualizar y expedir actos</a:t>
                      </a:r>
                      <a:r>
                        <a:rPr lang="es-MX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administrativos que regulen la responsabilidad del control, pago y lineamientos a nivel de la administración Municipal, en temas de Austeridad y Eficiencia del Gasto Público, acorde a la norma vigente del nivel 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nacional: (Manual, Circulares y política)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150146"/>
                  </a:ext>
                </a:extLst>
              </a:tr>
              <a:tr h="836453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2 - Se requiere que las dependencias responsables del pago de servicios Públicos busquen mecanismos que garanticen la</a:t>
                      </a:r>
                      <a:r>
                        <a:rPr lang="es-MX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recepción de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los documentos necesarios, para el trámite del pago del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servicio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de las obligaciones de forma oportuna.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738864"/>
                  </a:ext>
                </a:extLst>
              </a:tr>
              <a:tr h="703305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3 - Las</a:t>
                      </a:r>
                      <a:r>
                        <a:rPr lang="es-MX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dependencias que tiene la responsabilidad del mantenimiento del parque automotor de propiedad de la administración, este mantenimiento se realice de manera periódica, para evitar el deterioro y perdida total de los vehículos.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968124"/>
                  </a:ext>
                </a:extLst>
              </a:tr>
              <a:tr h="581908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4 - Realizar monitoreo exhaustivo a las variaciones en los gastos servicios de energía, 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acueducto,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a</a:t>
                      </a:r>
                      <a:r>
                        <a:rPr lang="es-MX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lcantarillado e internet,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dado que presenta variaciones importantes y en gran</a:t>
                      </a:r>
                      <a:r>
                        <a:rPr lang="es-MX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mayoría de </a:t>
                      </a: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ocasiones se desconoce el porque.</a:t>
                      </a: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988823"/>
                  </a:ext>
                </a:extLst>
              </a:tr>
              <a:tr h="801751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B0F0"/>
                        </a:buClr>
                        <a:buSzPts val="1400"/>
                        <a:buFont typeface="Century Gothic" panose="020B0502020202020204" pitchFamily="34" charset="0"/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5 - Concientizar a los servidores sobre la importancia del uso racional y eficiente de energía y reciclaje de agua, como mecanismos de responsabilidad colectiva frente al impacto ambiental.</a:t>
                      </a:r>
                      <a:endParaRPr lang="es-CO" sz="14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1881" marR="6163" marT="61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668512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38339" y="5864287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2258643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775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94023" y="742581"/>
            <a:ext cx="9551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41045" y="1720840"/>
            <a:ext cx="9691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tx2"/>
                </a:solidFill>
                <a:latin typeface="Century Gothic" panose="020B0502020202020204" pitchFamily="34" charset="0"/>
              </a:rPr>
              <a:t>11. PRESENTACIÓN AL COMITÉ INSTITUCIONAL COORDINADOR DE CONTROL INTERNO-CICCI, PARA LA REVISIÓN Y TOMA DE DECISIONES, CON RELACIÓN A LA DIRECCIÓN DE GESTIÓN DE RIESGO DE DESASTRES Y LA OFICINA DE PLANEACIÓN Y GESTIÓN INSTITUCIONAL</a:t>
            </a:r>
            <a:r>
              <a:rPr lang="es-ES" dirty="0">
                <a:solidFill>
                  <a:schemeClr val="tx2"/>
                </a:solidFill>
                <a:latin typeface="Century Gothic" panose="020B0502020202020204" pitchFamily="34" charset="0"/>
              </a:rPr>
              <a:t>,  considerando que dentro del Decreto 217 del 2018, Artículo 3 Numeral 5, se otorga a este Comité la función de </a:t>
            </a:r>
            <a:r>
              <a:rPr lang="es-ES" b="1" dirty="0">
                <a:solidFill>
                  <a:schemeClr val="tx2"/>
                </a:solidFill>
                <a:latin typeface="Century Gothic" panose="020B0502020202020204" pitchFamily="34" charset="0"/>
              </a:rPr>
              <a:t>“Servir de instancia para resolver las diferencias que surjan en el desarrollo del ejercicio de Auditoria Interna, aplicado por la Oficina de control Interno (OCI), a las dependencias de la Administración Municipal”,</a:t>
            </a:r>
            <a:r>
              <a:rPr lang="es-ES" dirty="0">
                <a:solidFill>
                  <a:schemeClr val="tx2"/>
                </a:solidFill>
                <a:latin typeface="Century Gothic" panose="020B0502020202020204" pitchFamily="34" charset="0"/>
              </a:rPr>
              <a:t> lo anterior por existir diferencias entre el ente auditado y el ente Auditor.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2793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4291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94023" y="742581"/>
            <a:ext cx="9551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42361"/>
              </p:ext>
            </p:extLst>
          </p:nvPr>
        </p:nvGraphicFramePr>
        <p:xfrm>
          <a:off x="781539" y="249567"/>
          <a:ext cx="10472617" cy="5877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2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6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5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9343">
                  <a:extLst>
                    <a:ext uri="{9D8B030D-6E8A-4147-A177-3AD203B41FA5}">
                      <a16:colId xmlns:a16="http://schemas.microsoft.com/office/drawing/2014/main" xmlns="" val="1311612673"/>
                    </a:ext>
                  </a:extLst>
                </a:gridCol>
                <a:gridCol w="1169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916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DIRECCION</a:t>
                      </a:r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s-CO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GESTION</a:t>
                      </a:r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DEL RIESGO DE DESASTRE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2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HALLAZGO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ACCION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EVIDENCIA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OBSERVACION</a:t>
                      </a:r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 LA </a:t>
                      </a:r>
                      <a:r>
                        <a:rPr lang="es-CO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OCI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  <a:r>
                        <a:rPr lang="es-CO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DEL HALLAZGO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 DEL PLAN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869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No se encuentra actualizado el reglamento del Fondo Municipal de Gestión de Riesgo y Desastres del Municipio de Pasto</a:t>
                      </a:r>
                      <a:endParaRPr lang="es-MX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1. revisar y analizar el documento</a:t>
                      </a:r>
                      <a:b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2.  Actualizar el Reglamento</a:t>
                      </a:r>
                      <a:b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3. Una vez se modifique se socializará</a:t>
                      </a:r>
                      <a:endParaRPr lang="es-MX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Acta 28 de marzo de 2023 "</a:t>
                      </a:r>
                      <a:endParaRPr lang="es-MX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Esta situación es atípica dentro de la formulación del plan de mejoramiento, puesto que la </a:t>
                      </a:r>
                      <a:r>
                        <a:rPr lang="es-MX" sz="14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DGRD</a:t>
                      </a:r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aceptó los hallazgos presentados dentro del informe, mas sin embargo se dará trámite ante el </a:t>
                      </a:r>
                      <a:r>
                        <a:rPr lang="es-MX" sz="14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CICCI</a:t>
                      </a:r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, para su resolución.</a:t>
                      </a:r>
                      <a:endParaRPr lang="es-MX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33%</a:t>
                      </a:r>
                      <a:endParaRPr lang="es-CO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85% - CERRADO</a:t>
                      </a:r>
                      <a:endParaRPr lang="es-CO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16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OFICINA</a:t>
                      </a:r>
                      <a:r>
                        <a:rPr lang="es-CO" sz="16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s-CO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PLANEACION</a:t>
                      </a:r>
                      <a:r>
                        <a:rPr lang="es-CO" sz="16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s-CO" sz="1600" b="1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GESTION</a:t>
                      </a:r>
                      <a:r>
                        <a:rPr lang="es-CO" sz="16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INSTITUCIONAL 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8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HALLAZGO 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ACCION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EVIDENCIA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OBSERVACION</a:t>
                      </a:r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 LA </a:t>
                      </a:r>
                      <a:r>
                        <a:rPr lang="es-CO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OCI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  <a:r>
                        <a:rPr lang="es-CO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DEL HALLAZGO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 DEL PLAN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770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la Oficina de Planeación de Gestión Institucional, debe establecer lineamientos para garantizar que las unidades auditables cuenten con las funciones de aseguramiento e identificación de riesgos y se establezca sobre qué controles se va a realizar el aseguramiento.</a:t>
                      </a:r>
                      <a:endParaRPr lang="es-MX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Establecer las estrategias de aseguramiento para las </a:t>
                      </a:r>
                      <a:r>
                        <a:rPr lang="es-MX" sz="14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2das</a:t>
                      </a:r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líneas de defensa, responsabilidad de la </a:t>
                      </a:r>
                      <a:r>
                        <a:rPr lang="es-MX" sz="14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OPGI</a:t>
                      </a:r>
                      <a:endParaRPr lang="es-MX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80% - cerrada</a:t>
                      </a:r>
                      <a:endParaRPr lang="es-CO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Si bien es cierto la </a:t>
                      </a:r>
                      <a:r>
                        <a:rPr lang="es-MX" sz="14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OPGI</a:t>
                      </a:r>
                      <a:r>
                        <a:rPr lang="es-MX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presenta un mapa de aseguramiento de su proceso en particular, en el cual incluye estrategias de aseguramiento especificas, no responde a la metodología acorde a los últimos lineamientos de la Función Pública, la cual insta que se debe construir un solo mapa de aseguramiento institucional y no uno por cada proceso.</a:t>
                      </a:r>
                      <a:endParaRPr lang="es-MX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85% - CERRADO</a:t>
                      </a:r>
                      <a:endParaRPr lang="es-CO" sz="14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48" marR="5648" marT="5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81539" y="6205750"/>
            <a:ext cx="321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718144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76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99671" y="2627476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94023" y="742581"/>
            <a:ext cx="9551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89651" y="2396643"/>
            <a:ext cx="5053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s-E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12. PROPOSICIONES Y VARIOS.</a:t>
            </a:r>
            <a:endParaRPr lang="es-CO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93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775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92628" y="2888699"/>
            <a:ext cx="712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b="1" dirty="0">
                <a:solidFill>
                  <a:schemeClr val="tx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05235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5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94701"/>
              </p:ext>
            </p:extLst>
          </p:nvPr>
        </p:nvGraphicFramePr>
        <p:xfrm>
          <a:off x="833240" y="757613"/>
          <a:ext cx="10417908" cy="4921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2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4645">
                  <a:extLst>
                    <a:ext uri="{9D8B030D-6E8A-4147-A177-3AD203B41FA5}">
                      <a16:colId xmlns:a16="http://schemas.microsoft.com/office/drawing/2014/main" xmlns="" val="3033939776"/>
                    </a:ext>
                  </a:extLst>
                </a:gridCol>
                <a:gridCol w="1819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79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COMPROMISO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  <a:endParaRPr lang="es-CO" sz="1800" b="1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EVIDENCIAS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ESTADO 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77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Revisar en qué estado se encuentra la línea anticorrupción. 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OCI</a:t>
                      </a:r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– Atención al Ciudadano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Desde el mes de agosto se implementó la línea 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No. 602 7244326 EXT. 1213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583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Enviar </a:t>
                      </a:r>
                      <a:r>
                        <a:rPr lang="es-MX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s-MX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Manual de la Política de administración del </a:t>
                      </a:r>
                      <a:r>
                        <a:rPr lang="es-MX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riesgo</a:t>
                      </a:r>
                      <a:r>
                        <a:rPr lang="es-MX" sz="16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a los correos institucionales</a:t>
                      </a:r>
                      <a:endParaRPr lang="es-MX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u="none" strike="noStrike" dirty="0" err="1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OPGI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Correo de fecha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24 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de octubre de 2023 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8972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Gestión para la aprobación del Manual de Austeridad en el Gasto</a:t>
                      </a:r>
                      <a:endParaRPr lang="es-MX" sz="16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Secretaria General 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El 4 de 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Diciembre se radicó en la OAJD el proyecto de</a:t>
                      </a:r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CO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“DECRETO MANUAL DEL GASTO PUBLICO MUNICIPAL”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309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600" u="none" strike="noStrike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Acompañamiento a las primeras líneas de defensa que tengan dificultad en el tema de liquidación de contratos y actualización de procesos y procedimientos.</a:t>
                      </a:r>
                      <a:endParaRPr lang="es-MX" sz="1600" b="0" i="0" u="none" strike="noStrike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OPGI – DACP (como segundas líneas de defensa)</a:t>
                      </a:r>
                      <a:endParaRPr lang="es-ES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Mediante oficios al 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DACP y a la  </a:t>
                      </a:r>
                      <a:r>
                        <a:rPr lang="es-CO" sz="16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OPGI </a:t>
                      </a:r>
                      <a:r>
                        <a:rPr lang="es-CO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se solicitó acompañamiento a las diferentes dependencias de la Alcaldía.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CO" sz="1600" b="0" i="0" u="none" strike="noStrike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33240" y="6323813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65158" y="241750"/>
            <a:ext cx="755407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SEGUIMIENTO A COMPROMISOS ACTA No. 4 DE OCTUBRE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09813" y="2525022"/>
            <a:ext cx="104742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5. BALANCE PROGRAMA ANUAL DE AUDITORIA VIGENCIA 2022 -2023</a:t>
            </a:r>
            <a:endParaRPr lang="es-CO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endParaRPr lang="es-ES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1000369" y="6008077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10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06722"/>
              </p:ext>
            </p:extLst>
          </p:nvPr>
        </p:nvGraphicFramePr>
        <p:xfrm>
          <a:off x="1000369" y="1292549"/>
          <a:ext cx="10261601" cy="4308414"/>
        </p:xfrm>
        <a:graphic>
          <a:graphicData uri="http://schemas.openxmlformats.org/drawingml/2006/table">
            <a:tbl>
              <a:tblPr/>
              <a:tblGrid>
                <a:gridCol w="344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1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6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30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50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SECRETARÍA, DIRECCIÓN, OFICINA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FECHA SUSCRIPCIÓN PLAN DE MEJORAMIENTO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AVANCE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OBSERVACION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DEPARTAMENTO ADMINISTRATIVO DE CONTRATACIÓN PUBLICA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31 de mayo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CERRADO</a:t>
                      </a:r>
                      <a:r>
                        <a:rPr lang="es-CO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OFICINA DE PLANEACIÓN DE GESTION INSTITUCIONAL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 de junio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1" i="0" u="none" strike="noStrike" dirty="0">
                        <a:solidFill>
                          <a:srgbClr val="20376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30 de junio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1" i="0" u="none" strike="noStrike" dirty="0">
                        <a:solidFill>
                          <a:srgbClr val="20376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22 de junio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CERRADO EN 3ER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INFRAESTRUCTURA Y VALORIZACION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15 de junio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1" i="0" u="none" strike="noStrike" dirty="0">
                        <a:solidFill>
                          <a:srgbClr val="20376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GOBIERNO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2 agosto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1" i="0" u="none" strike="noStrike" dirty="0">
                        <a:solidFill>
                          <a:srgbClr val="20376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29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SALUD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 de septiembre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CERRADO EN 3ER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40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BIENESTAR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 de julio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CERRADO EN 3ER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8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PLANEACIÓN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22 de junio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CERRADO</a:t>
                      </a:r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1" name="8 CuadroTexto"/>
          <p:cNvSpPr txBox="1"/>
          <p:nvPr/>
        </p:nvSpPr>
        <p:spPr>
          <a:xfrm>
            <a:off x="1000369" y="482095"/>
            <a:ext cx="1025378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BALANCE PROGRAMA ANUAL DE AUDITORÍA VIGENCIA 2022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7071" cy="6860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99856" y="1893453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solidFill>
                <a:srgbClr val="132F49"/>
              </a:solidFill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794171" y="5869578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" y="-12983"/>
            <a:ext cx="12187071" cy="6860775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1005185" y="6178399"/>
            <a:ext cx="324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rgbClr val="153553"/>
                </a:solidFill>
                <a:latin typeface="Century Gothic" panose="020B0502020202020204" pitchFamily="34" charset="0"/>
              </a:rPr>
              <a:t>Fuente: </a:t>
            </a:r>
            <a:r>
              <a:rPr lang="es-CO" sz="1200" dirty="0">
                <a:solidFill>
                  <a:srgbClr val="153553"/>
                </a:solidFill>
                <a:latin typeface="Century Gothic" panose="020B0502020202020204" pitchFamily="34" charset="0"/>
              </a:rPr>
              <a:t>Oficina de Control Interno</a:t>
            </a:r>
          </a:p>
        </p:txBody>
      </p:sp>
      <p:graphicFrame>
        <p:nvGraphicFramePr>
          <p:cNvPr id="12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56802"/>
              </p:ext>
            </p:extLst>
          </p:nvPr>
        </p:nvGraphicFramePr>
        <p:xfrm>
          <a:off x="866063" y="843573"/>
          <a:ext cx="10464801" cy="4870337"/>
        </p:xfrm>
        <a:graphic>
          <a:graphicData uri="http://schemas.openxmlformats.org/drawingml/2006/table">
            <a:tbl>
              <a:tblPr/>
              <a:tblGrid>
                <a:gridCol w="351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6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52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55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Nro.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SECRETARÍA, DIRECCIÓN, OFICINA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FECHA SUSCRIPCIÓN PLAN DE MEJORAMIENTO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% AVANCE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OBSERVACION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LAS MUJERES ORIENTACIONES SEXUALES E IDENTIDADES DE GENERO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15 septiembre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CERRADO EN 3ER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CULTURA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3 de octubre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1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DESARROLLO COMUNITARIO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 de septiembre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DIRECCIÓN ADMINISTRATIVA DE JUVENTUD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16 de agosto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DIRECCIÓN ADMINISTRATIVA DE FONDO TERRITORIAL DE PENSIONES - FONPET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15 de octubre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SECRETARIA DE AGRICULTURA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16 de septiembre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CO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DIRECCIÓN ADMINISTRATIVA DE CONTROL INTERNO DISCIPLINARIO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6 octubre de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3764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CERRADO</a:t>
                      </a:r>
                      <a:endParaRPr lang="es-CO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11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DIRECCION</a:t>
                      </a:r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ADMINISTRATIVA DE PLAZAS DE MERCADO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28 de noviembre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CERRADO EN 3ER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OFICINA DE ASUNTOS INTERNACIONALES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31 de octubre de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entury Gothic"/>
                        </a:rPr>
                        <a:t>CERRADO</a:t>
                      </a:r>
                      <a:endParaRPr lang="es-CO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OFICINA DE COMUNICACIÓN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27 de enero de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CERRADO EN </a:t>
                      </a:r>
                      <a:r>
                        <a:rPr lang="es-CO" sz="14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3ER</a:t>
                      </a:r>
                      <a:r>
                        <a:rPr lang="es-CO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 SEGUIMIENTO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3" name="9 CuadroTexto"/>
          <p:cNvSpPr txBox="1"/>
          <p:nvPr/>
        </p:nvSpPr>
        <p:spPr>
          <a:xfrm>
            <a:off x="875323" y="260720"/>
            <a:ext cx="1044135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itchFamily="34" charset="0"/>
              </a:rPr>
              <a:t>BALANCE PROGRAMA ANUAL DE AUDITORÍA VIGENCIA 2022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5353</Words>
  <Application>Microsoft Office PowerPoint</Application>
  <PresentationFormat>Panorámica</PresentationFormat>
  <Paragraphs>1398</Paragraphs>
  <Slides>54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SEGUIMIENTO PLAN DE MEJORAMIENTO AGN</vt:lpstr>
      <vt:lpstr>DETALLE DE HALLAZGOS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   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Hewlett-Packard Company</cp:lastModifiedBy>
  <cp:revision>631</cp:revision>
  <dcterms:created xsi:type="dcterms:W3CDTF">2020-01-30T18:54:39Z</dcterms:created>
  <dcterms:modified xsi:type="dcterms:W3CDTF">2023-12-21T16:54:03Z</dcterms:modified>
</cp:coreProperties>
</file>