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81" r:id="rId2"/>
    <p:sldId id="382" r:id="rId3"/>
    <p:sldId id="383" r:id="rId4"/>
    <p:sldId id="396" r:id="rId5"/>
    <p:sldId id="400" r:id="rId6"/>
    <p:sldId id="401" r:id="rId7"/>
    <p:sldId id="402" r:id="rId8"/>
    <p:sldId id="403" r:id="rId9"/>
    <p:sldId id="404" r:id="rId10"/>
    <p:sldId id="40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153553"/>
    <a:srgbClr val="3333CC"/>
    <a:srgbClr val="000099"/>
    <a:srgbClr val="FF3300"/>
    <a:srgbClr val="132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0073A-6066-45FB-8056-A475BA82FD14}" type="datetimeFigureOut">
              <a:rPr lang="es-CO" smtClean="0"/>
              <a:t>27/12/2023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9D337-E438-4DBD-BCD6-ADD3EA2719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224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2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2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3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3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54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13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3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2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9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8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8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4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234"/>
            <a:ext cx="12192000" cy="6863645"/>
          </a:xfrm>
          <a:solidFill>
            <a:schemeClr val="tx2"/>
          </a:solidFill>
        </p:spPr>
      </p:pic>
      <p:sp>
        <p:nvSpPr>
          <p:cNvPr id="5" name="CuadroTexto 4"/>
          <p:cNvSpPr txBox="1"/>
          <p:nvPr/>
        </p:nvSpPr>
        <p:spPr>
          <a:xfrm>
            <a:off x="488888" y="1786262"/>
            <a:ext cx="70345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Oficina de Control Interno</a:t>
            </a:r>
          </a:p>
          <a:p>
            <a:endParaRPr lang="es-CO" sz="36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CO" sz="3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Comité Institucional Coordinador de Control </a:t>
            </a:r>
            <a:r>
              <a:rPr lang="es-CO" sz="3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Interno</a:t>
            </a:r>
          </a:p>
          <a:p>
            <a:pPr algn="ctr"/>
            <a:r>
              <a:rPr lang="es-CO" sz="3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Octubre de 2023</a:t>
            </a:r>
            <a:endParaRPr lang="en-US" sz="36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5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9"/>
            <a:ext cx="12187071" cy="6860775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857101"/>
              </p:ext>
            </p:extLst>
          </p:nvPr>
        </p:nvGraphicFramePr>
        <p:xfrm>
          <a:off x="794084" y="772733"/>
          <a:ext cx="10577961" cy="4940313"/>
        </p:xfrm>
        <a:graphic>
          <a:graphicData uri="http://schemas.openxmlformats.org/drawingml/2006/table">
            <a:tbl>
              <a:tblPr/>
              <a:tblGrid>
                <a:gridCol w="10577961">
                  <a:extLst>
                    <a:ext uri="{9D8B030D-6E8A-4147-A177-3AD203B41FA5}">
                      <a16:colId xmlns:a16="http://schemas.microsoft.com/office/drawing/2014/main" val="835998363"/>
                    </a:ext>
                  </a:extLst>
                </a:gridCol>
              </a:tblGrid>
              <a:tr h="4406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Recomendaciones</a:t>
                      </a:r>
                    </a:p>
                    <a:p>
                      <a:pPr algn="ctr" rtl="0" fontAlgn="ctr"/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63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043016"/>
                  </a:ext>
                </a:extLst>
              </a:tr>
              <a:tr h="908446">
                <a:tc>
                  <a:txBody>
                    <a:bodyPr/>
                    <a:lstStyle/>
                    <a:p>
                      <a:pPr algn="just" rtl="0" fontAlgn="ctr"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</a:pPr>
                      <a:r>
                        <a:rPr lang="es-MX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1 - Se requiere que las dependencias responsables del pago de servicios Públicos busquen mecanismos que garanticen la</a:t>
                      </a:r>
                      <a:r>
                        <a:rPr lang="es-MX" sz="14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recepción de</a:t>
                      </a:r>
                      <a:r>
                        <a:rPr lang="es-MX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los </a:t>
                      </a:r>
                      <a:r>
                        <a:rPr lang="es-MX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documentos </a:t>
                      </a:r>
                      <a:r>
                        <a:rPr lang="es-MX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necesarios, </a:t>
                      </a:r>
                      <a:r>
                        <a:rPr lang="es-MX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para el trámite del </a:t>
                      </a:r>
                      <a:r>
                        <a:rPr lang="es-MX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pago del bien o servicio de </a:t>
                      </a:r>
                      <a:r>
                        <a:rPr lang="es-MX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las obligaciones </a:t>
                      </a:r>
                      <a:r>
                        <a:rPr lang="es-MX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 forma oportuna.</a:t>
                      </a:r>
                      <a:endParaRPr lang="es-CO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150146"/>
                  </a:ext>
                </a:extLst>
              </a:tr>
              <a:tr h="867507">
                <a:tc>
                  <a:txBody>
                    <a:bodyPr/>
                    <a:lstStyle/>
                    <a:p>
                      <a:pPr algn="just" rtl="0" fontAlgn="ctr"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</a:pPr>
                      <a:r>
                        <a:rPr lang="es-MX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 </a:t>
                      </a:r>
                      <a:r>
                        <a:rPr lang="es-MX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 Las</a:t>
                      </a:r>
                      <a:r>
                        <a:rPr lang="es-MX" sz="14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dependencias que tiene la responsabilidad del mantenimiento del parque automotor de propiedad de la administración, este mantenimiento se realice de manera periódica, para evitar el deterioro y perdida total de los vehículos.</a:t>
                      </a:r>
                      <a:endParaRPr lang="es-CO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738864"/>
                  </a:ext>
                </a:extLst>
              </a:tr>
              <a:tr h="729416">
                <a:tc>
                  <a:txBody>
                    <a:bodyPr/>
                    <a:lstStyle/>
                    <a:p>
                      <a:pPr algn="just" rtl="0" fontAlgn="ctr"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</a:pPr>
                      <a:r>
                        <a:rPr lang="es-MX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 </a:t>
                      </a:r>
                      <a:r>
                        <a:rPr lang="es-MX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 Dentro de los contratos de obras, remodelaciones y mantenimiento de infraestructura que</a:t>
                      </a:r>
                      <a:r>
                        <a:rPr lang="es-MX" sz="14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se desarrollen dentro de la administración, asegurar que la obligación del retiro de escombros sea responsabilidad del contratista.</a:t>
                      </a:r>
                      <a:endParaRPr lang="es-CO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968124"/>
                  </a:ext>
                </a:extLst>
              </a:tr>
              <a:tr h="1018145">
                <a:tc>
                  <a:txBody>
                    <a:bodyPr/>
                    <a:lstStyle/>
                    <a:p>
                      <a:pPr algn="just" rtl="0" fontAlgn="ctr"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</a:pPr>
                      <a:r>
                        <a:rPr lang="es-MX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4 - </a:t>
                      </a:r>
                      <a:r>
                        <a:rPr lang="es-MX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Realizar monitoreo exhaustivo a las variaciones en los gastos servicios de energía, acueducto y Alcantarillado, dado que presenta variaciones importantes y en ocasiones se desconoce el porque.</a:t>
                      </a: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988823"/>
                  </a:ext>
                </a:extLst>
              </a:tr>
              <a:tr h="831516">
                <a:tc>
                  <a:txBody>
                    <a:bodyPr/>
                    <a:lstStyle/>
                    <a:p>
                      <a:pPr algn="just" rtl="0" fontAlgn="ctr"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</a:pPr>
                      <a:r>
                        <a:rPr lang="es-MX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5 - </a:t>
                      </a:r>
                      <a:r>
                        <a:rPr lang="es-MX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Concientizar a los servidores sobre la importancia del uso racional y eficiente de energía y reciclaje de agua, como mecanismos de responsabilidad colectiva frente al impacto ambiental.</a:t>
                      </a:r>
                      <a:endParaRPr lang="es-CO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68512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38339" y="5864287"/>
            <a:ext cx="3241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rgbClr val="153553"/>
                </a:solidFill>
                <a:latin typeface="Century Gothic" panose="020B0502020202020204" pitchFamily="34" charset="0"/>
              </a:rPr>
              <a:t>Fuente: </a:t>
            </a:r>
            <a:r>
              <a:rPr lang="es-CO" sz="1200" dirty="0">
                <a:solidFill>
                  <a:srgbClr val="153553"/>
                </a:solidFill>
                <a:latin typeface="Century Gothic" panose="020B0502020202020204" pitchFamily="34" charset="0"/>
              </a:rPr>
              <a:t>Oficina de Control Interno</a:t>
            </a:r>
          </a:p>
        </p:txBody>
      </p:sp>
    </p:spTree>
    <p:extLst>
      <p:ext uri="{BB962C8B-B14F-4D97-AF65-F5344CB8AC3E}">
        <p14:creationId xmlns:p14="http://schemas.microsoft.com/office/powerpoint/2010/main" val="225864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-2775"/>
            <a:ext cx="12187071" cy="686077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92628" y="2888699"/>
            <a:ext cx="7129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600" b="1" dirty="0">
                <a:solidFill>
                  <a:schemeClr val="tx2"/>
                </a:solidFill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0523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" y="-2775"/>
            <a:ext cx="12187071" cy="686077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299856" y="1893453"/>
            <a:ext cx="795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rgbClr val="132F49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118881" y="425401"/>
            <a:ext cx="8863135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3600" b="1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Orden del Día</a:t>
            </a:r>
          </a:p>
          <a:p>
            <a:pPr lvl="0"/>
            <a:endParaRPr lang="es-MX" sz="20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E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Llamado a lista y verificación del </a:t>
            </a:r>
            <a:r>
              <a:rPr lang="es-ES" sz="2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quórum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sz="2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Lectura y aprobación del orden del día </a:t>
            </a:r>
            <a:endParaRPr lang="es-CO" sz="2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ES" sz="2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Lectura y aprobación del </a:t>
            </a:r>
            <a:r>
              <a:rPr lang="es-E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Acta </a:t>
            </a:r>
            <a:r>
              <a:rPr lang="es-ES" sz="2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anterior 003 del 28 de junio de 2023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Balance del estado de planes de mejoramiento vigentes.</a:t>
            </a:r>
            <a:endParaRPr lang="es-MX" sz="2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E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Informe de seguimiento a </a:t>
            </a:r>
            <a:r>
              <a:rPr lang="es-ES" sz="2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mapa de riesgos institucional primer </a:t>
            </a:r>
            <a:r>
              <a:rPr lang="es-E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cuatrimestre </a:t>
            </a:r>
            <a:r>
              <a:rPr lang="es-ES" sz="2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(enero – abril) de 2023</a:t>
            </a:r>
            <a:endParaRPr lang="es-CO" sz="2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Informe Austeridad en el gasto primer trimestre (enero – marzo) y segundo trimestre (abril – junio) del 2023.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Proposiciones </a:t>
            </a:r>
            <a:r>
              <a:rPr lang="es-E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y varios</a:t>
            </a:r>
            <a:endParaRPr lang="es-MX" sz="2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s-MX" sz="24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s-MX" sz="24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es-ES" sz="2400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es-ES" sz="2400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sz="2400" dirty="0"/>
              <a:t/>
            </a:r>
            <a:br>
              <a:rPr lang="es-MX" sz="2400" dirty="0"/>
            </a:br>
            <a:endParaRPr lang="es-MX" sz="28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66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" y="-2775"/>
            <a:ext cx="12187071" cy="686077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299856" y="1893453"/>
            <a:ext cx="795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rgbClr val="132F49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838060" y="958516"/>
            <a:ext cx="886313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Desarrollo</a:t>
            </a:r>
          </a:p>
          <a:p>
            <a:pPr lvl="0"/>
            <a:endParaRPr lang="es-MX" sz="2000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lvl="0"/>
            <a:endParaRPr lang="es-MX" sz="20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ES" sz="2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Llamado </a:t>
            </a:r>
            <a:r>
              <a:rPr lang="es-E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a lista y verificación del </a:t>
            </a:r>
            <a:r>
              <a:rPr lang="es-ES" sz="2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quórum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sz="2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Lectura y aprobación del orden del día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sz="2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Lectura y aprobación del acta anterior (sesión 28 de junio de 2023)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Balance del estado de planes de mejoramiento vigentes.</a:t>
            </a:r>
          </a:p>
          <a:p>
            <a:pPr lvl="0"/>
            <a:endParaRPr lang="es-CO" sz="24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s-ES" sz="2800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7071" cy="68607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845031" y="1958725"/>
            <a:ext cx="112184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6.  Informe </a:t>
            </a:r>
            <a:r>
              <a:rPr lang="es-MX" sz="3600" dirty="0">
                <a:solidFill>
                  <a:schemeClr val="tx2"/>
                </a:solidFill>
                <a:latin typeface="Century Gothic" panose="020B0502020202020204" pitchFamily="34" charset="0"/>
              </a:rPr>
              <a:t>Austeridad en el gasto primer trimestre (enero – marzo) y segundo trimestre (abril – junio) del 2023.</a:t>
            </a:r>
          </a:p>
        </p:txBody>
      </p:sp>
    </p:spTree>
    <p:extLst>
      <p:ext uri="{BB962C8B-B14F-4D97-AF65-F5344CB8AC3E}">
        <p14:creationId xmlns:p14="http://schemas.microsoft.com/office/powerpoint/2010/main" val="84497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>
            <a:extLst>
              <a:ext uri="{FF2B5EF4-FFF2-40B4-BE49-F238E27FC236}">
                <a16:creationId xmlns:a16="http://schemas.microsoft.com/office/drawing/2014/main" id="{03C3489D-2174-4712-963E-5C19FE8C9D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" y="-10210"/>
            <a:ext cx="12187071" cy="6860775"/>
          </a:xfrm>
          <a:prstGeom prst="rect">
            <a:avLst/>
          </a:prstGeom>
        </p:spPr>
      </p:pic>
      <p:sp>
        <p:nvSpPr>
          <p:cNvPr id="29" name="Flecha: hacia abajo 28">
            <a:extLst>
              <a:ext uri="{FF2B5EF4-FFF2-40B4-BE49-F238E27FC236}">
                <a16:creationId xmlns:a16="http://schemas.microsoft.com/office/drawing/2014/main" id="{D8CDEF7A-2974-4014-860A-B7988C9A1976}"/>
              </a:ext>
            </a:extLst>
          </p:cNvPr>
          <p:cNvSpPr/>
          <p:nvPr/>
        </p:nvSpPr>
        <p:spPr>
          <a:xfrm>
            <a:off x="2900052" y="1226032"/>
            <a:ext cx="426831" cy="178137"/>
          </a:xfrm>
          <a:prstGeom prst="downArrow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82DCE9B-1930-45E4-B821-EEC0E8DD9E90}"/>
              </a:ext>
            </a:extLst>
          </p:cNvPr>
          <p:cNvSpPr txBox="1"/>
          <p:nvPr/>
        </p:nvSpPr>
        <p:spPr>
          <a:xfrm>
            <a:off x="1655728" y="774598"/>
            <a:ext cx="2915478" cy="400110"/>
          </a:xfrm>
          <a:prstGeom prst="rect">
            <a:avLst/>
          </a:prstGeom>
          <a:solidFill>
            <a:srgbClr val="F57D05"/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</a:rPr>
              <a:t>Dependencias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233331B-A65C-49E9-BC10-C4C4EC6A0400}"/>
              </a:ext>
            </a:extLst>
          </p:cNvPr>
          <p:cNvSpPr txBox="1"/>
          <p:nvPr/>
        </p:nvSpPr>
        <p:spPr>
          <a:xfrm>
            <a:off x="425410" y="146348"/>
            <a:ext cx="11346107" cy="400110"/>
          </a:xfrm>
          <a:prstGeom prst="rect">
            <a:avLst/>
          </a:prstGeom>
          <a:solidFill>
            <a:schemeClr val="tx2"/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Política </a:t>
            </a:r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 Austeridad y Eficiencia en el Gasto Público </a:t>
            </a:r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2023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71C70AF-D6C4-438B-A881-7C15D9252392}"/>
              </a:ext>
            </a:extLst>
          </p:cNvPr>
          <p:cNvSpPr txBox="1"/>
          <p:nvPr/>
        </p:nvSpPr>
        <p:spPr>
          <a:xfrm>
            <a:off x="7554303" y="772175"/>
            <a:ext cx="2915478" cy="400110"/>
          </a:xfrm>
          <a:prstGeom prst="rect">
            <a:avLst/>
          </a:prstGeom>
          <a:solidFill>
            <a:srgbClr val="F57D05"/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Gastos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2084" y="1217555"/>
            <a:ext cx="499915" cy="195089"/>
          </a:xfrm>
          <a:prstGeom prst="rect">
            <a:avLst/>
          </a:prstGeom>
          <a:noFill/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847361"/>
              </p:ext>
            </p:extLst>
          </p:nvPr>
        </p:nvGraphicFramePr>
        <p:xfrm>
          <a:off x="6347011" y="1455489"/>
          <a:ext cx="5442170" cy="3834931"/>
        </p:xfrm>
        <a:graphic>
          <a:graphicData uri="http://schemas.openxmlformats.org/drawingml/2006/table">
            <a:tbl>
              <a:tblPr/>
              <a:tblGrid>
                <a:gridCol w="343720">
                  <a:extLst>
                    <a:ext uri="{9D8B030D-6E8A-4147-A177-3AD203B41FA5}">
                      <a16:colId xmlns:a16="http://schemas.microsoft.com/office/drawing/2014/main" val="646053917"/>
                    </a:ext>
                  </a:extLst>
                </a:gridCol>
                <a:gridCol w="5098450">
                  <a:extLst>
                    <a:ext uri="{9D8B030D-6E8A-4147-A177-3AD203B41FA5}">
                      <a16:colId xmlns:a16="http://schemas.microsoft.com/office/drawing/2014/main" val="653219671"/>
                    </a:ext>
                  </a:extLst>
                </a:gridCol>
              </a:tblGrid>
              <a:tr h="55306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GASTOS SOMETIDOS A LA POLÍTICA DE AUSTERIDAD Y EFICIENCIA EN EL GASTO PÚBLICO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619001"/>
                  </a:ext>
                </a:extLst>
              </a:tr>
              <a:tr h="32824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PRIMER Y SEGUNDO TRIMESTRE VIGENCIA 2023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252110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ENERGÍA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701882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ACUEDUCTO Y ALCANTARILLADO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055071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ASEO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989465"/>
                  </a:ext>
                </a:extLst>
              </a:tr>
              <a:tr h="29457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TELÉFONO FIJA (LOCAL, LARGA DISTANCIA, CELULAR)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695505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INTERNET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554266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CELULAR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888522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ELEMENTOS DE ASEO Y CAFETERÍA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480025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ÚTILES, PAPELERÍA Y FOTOCOPIAS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789745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COMBUSTIBLE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726940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IMPRESOS Y PUBLICACIONES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353900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USO, REPUESTOS Y MANTENIMIENTO DE VEHÍCULOS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843677"/>
                  </a:ext>
                </a:extLst>
              </a:tr>
              <a:tr h="3004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VIÁTICOS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008270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176867" y="5800119"/>
            <a:ext cx="3241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rgbClr val="153553"/>
                </a:solidFill>
                <a:latin typeface="Century Gothic" panose="020B0502020202020204" pitchFamily="34" charset="0"/>
              </a:rPr>
              <a:t>Fuente: </a:t>
            </a:r>
            <a:r>
              <a:rPr lang="es-CO" sz="1200" dirty="0">
                <a:solidFill>
                  <a:srgbClr val="153553"/>
                </a:solidFill>
                <a:latin typeface="Century Gothic" panose="020B0502020202020204" pitchFamily="34" charset="0"/>
              </a:rPr>
              <a:t>Oficina de Control Interno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004741"/>
              </p:ext>
            </p:extLst>
          </p:nvPr>
        </p:nvGraphicFramePr>
        <p:xfrm>
          <a:off x="425410" y="1455491"/>
          <a:ext cx="5760237" cy="3808325"/>
        </p:xfrm>
        <a:graphic>
          <a:graphicData uri="http://schemas.openxmlformats.org/drawingml/2006/table">
            <a:tbl>
              <a:tblPr/>
              <a:tblGrid>
                <a:gridCol w="5760237">
                  <a:extLst>
                    <a:ext uri="{9D8B030D-6E8A-4147-A177-3AD203B41FA5}">
                      <a16:colId xmlns:a16="http://schemas.microsoft.com/office/drawing/2014/main" val="2571905818"/>
                    </a:ext>
                  </a:extLst>
                </a:gridCol>
              </a:tblGrid>
              <a:tr h="520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DEPENDENCIAS INVOLUCRADAS EN EL INFORME DE AUSTERIDAD Y EFICIENCIA EN EL GASTO PÚBLICO</a:t>
                      </a:r>
                    </a:p>
                  </a:txBody>
                  <a:tcPr marL="6840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640458"/>
                  </a:ext>
                </a:extLst>
              </a:tr>
              <a:tr h="359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PRIMER Y SEGUNDO TRIMESTRE VIGENCIA 2023</a:t>
                      </a:r>
                    </a:p>
                  </a:txBody>
                  <a:tcPr marL="6840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741001"/>
                  </a:ext>
                </a:extLst>
              </a:tr>
              <a:tr h="384387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400"/>
                        <a:buFont typeface="Century Gothic" panose="020B0502020202020204" pitchFamily="34" charset="0"/>
                        <a:buChar char="-"/>
                      </a:pPr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SECRETARÍA GENERAL</a:t>
                      </a:r>
                    </a:p>
                  </a:txBody>
                  <a:tcPr marL="246225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079137"/>
                  </a:ext>
                </a:extLst>
              </a:tr>
              <a:tr h="414215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400"/>
                        <a:buFont typeface="Century Gothic" panose="020B0502020202020204" pitchFamily="34" charset="0"/>
                        <a:buChar char="-"/>
                      </a:pPr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SECRETARÍA DE HACIENDA</a:t>
                      </a:r>
                    </a:p>
                  </a:txBody>
                  <a:tcPr marL="246225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0513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400"/>
                        <a:buFont typeface="Century Gothic" panose="020B0502020202020204" pitchFamily="34" charset="0"/>
                        <a:buChar char="-"/>
                      </a:pPr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SECRETARÍA DE EDUCACION</a:t>
                      </a:r>
                    </a:p>
                  </a:txBody>
                  <a:tcPr marL="246225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72753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400"/>
                        <a:buFont typeface="Century Gothic" panose="020B0502020202020204" pitchFamily="34" charset="0"/>
                        <a:buChar char="-"/>
                      </a:pPr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SECRETARÍA DE SALUD</a:t>
                      </a:r>
                    </a:p>
                  </a:txBody>
                  <a:tcPr marL="246225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726164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400"/>
                        <a:buFont typeface="Century Gothic" panose="020B0502020202020204" pitchFamily="34" charset="0"/>
                        <a:buChar char="-"/>
                      </a:pPr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SECRETARÍA DE TRANSITO</a:t>
                      </a:r>
                    </a:p>
                  </a:txBody>
                  <a:tcPr marL="246225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595230"/>
                  </a:ext>
                </a:extLst>
              </a:tr>
              <a:tr h="36057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400"/>
                        <a:buFont typeface="Century Gothic" panose="020B0502020202020204" pitchFamily="34" charset="0"/>
                        <a:buChar char="-"/>
                      </a:pPr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SECRETARÍA GOBIERNO</a:t>
                      </a:r>
                    </a:p>
                  </a:txBody>
                  <a:tcPr marL="246225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226504"/>
                  </a:ext>
                </a:extLst>
              </a:tr>
              <a:tr h="53444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400"/>
                        <a:buFont typeface="Century Gothic" panose="020B0502020202020204" pitchFamily="34" charset="0"/>
                        <a:buChar char="-"/>
                      </a:pPr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SECRETARÍA DE DESARROLLO ECONOMICO</a:t>
                      </a:r>
                    </a:p>
                  </a:txBody>
                  <a:tcPr marL="246225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17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27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>
            <a:extLst>
              <a:ext uri="{FF2B5EF4-FFF2-40B4-BE49-F238E27FC236}">
                <a16:creationId xmlns:a16="http://schemas.microsoft.com/office/drawing/2014/main" id="{03C3489D-2174-4712-963E-5C19FE8C9D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" y="-10210"/>
            <a:ext cx="12187071" cy="6860775"/>
          </a:xfrm>
          <a:prstGeom prst="rect">
            <a:avLst/>
          </a:prstGeom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A233331B-A65C-49E9-BC10-C4C4EC6A0400}"/>
              </a:ext>
            </a:extLst>
          </p:cNvPr>
          <p:cNvSpPr txBox="1"/>
          <p:nvPr/>
        </p:nvSpPr>
        <p:spPr>
          <a:xfrm>
            <a:off x="425410" y="814173"/>
            <a:ext cx="11346107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Comparativo Informe Austeridad del Gasto</a:t>
            </a:r>
          </a:p>
          <a:p>
            <a:pPr lvl="0"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1° Trimestre </a:t>
            </a:r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2022 </a:t>
            </a:r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 </a:t>
            </a:r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2023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3609" y="5821311"/>
            <a:ext cx="3241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rgbClr val="153553"/>
                </a:solidFill>
                <a:latin typeface="Century Gothic" panose="020B0502020202020204" pitchFamily="34" charset="0"/>
              </a:rPr>
              <a:t>Fuente: </a:t>
            </a:r>
            <a:r>
              <a:rPr lang="es-CO" sz="1200" dirty="0">
                <a:solidFill>
                  <a:srgbClr val="153553"/>
                </a:solidFill>
                <a:latin typeface="Century Gothic" panose="020B0502020202020204" pitchFamily="34" charset="0"/>
              </a:rPr>
              <a:t>Dependencias Involucradas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675101"/>
              </p:ext>
            </p:extLst>
          </p:nvPr>
        </p:nvGraphicFramePr>
        <p:xfrm>
          <a:off x="748815" y="1827673"/>
          <a:ext cx="10699296" cy="3674358"/>
        </p:xfrm>
        <a:graphic>
          <a:graphicData uri="http://schemas.openxmlformats.org/drawingml/2006/table">
            <a:tbl>
              <a:tblPr/>
              <a:tblGrid>
                <a:gridCol w="416412">
                  <a:extLst>
                    <a:ext uri="{9D8B030D-6E8A-4147-A177-3AD203B41FA5}">
                      <a16:colId xmlns:a16="http://schemas.microsoft.com/office/drawing/2014/main" val="247102611"/>
                    </a:ext>
                  </a:extLst>
                </a:gridCol>
                <a:gridCol w="4549188">
                  <a:extLst>
                    <a:ext uri="{9D8B030D-6E8A-4147-A177-3AD203B41FA5}">
                      <a16:colId xmlns:a16="http://schemas.microsoft.com/office/drawing/2014/main" val="45392080"/>
                    </a:ext>
                  </a:extLst>
                </a:gridCol>
                <a:gridCol w="1773109">
                  <a:extLst>
                    <a:ext uri="{9D8B030D-6E8A-4147-A177-3AD203B41FA5}">
                      <a16:colId xmlns:a16="http://schemas.microsoft.com/office/drawing/2014/main" val="834346109"/>
                    </a:ext>
                  </a:extLst>
                </a:gridCol>
                <a:gridCol w="1759676">
                  <a:extLst>
                    <a:ext uri="{9D8B030D-6E8A-4147-A177-3AD203B41FA5}">
                      <a16:colId xmlns:a16="http://schemas.microsoft.com/office/drawing/2014/main" val="394702877"/>
                    </a:ext>
                  </a:extLst>
                </a:gridCol>
                <a:gridCol w="1429124">
                  <a:extLst>
                    <a:ext uri="{9D8B030D-6E8A-4147-A177-3AD203B41FA5}">
                      <a16:colId xmlns:a16="http://schemas.microsoft.com/office/drawing/2014/main" val="4232974955"/>
                    </a:ext>
                  </a:extLst>
                </a:gridCol>
                <a:gridCol w="771787">
                  <a:extLst>
                    <a:ext uri="{9D8B030D-6E8A-4147-A177-3AD203B41FA5}">
                      <a16:colId xmlns:a16="http://schemas.microsoft.com/office/drawing/2014/main" val="4194740438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Nº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Concepto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Total 1º Trimestre 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Total 1º Trimestre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Diferencia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9844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Energía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315.531.218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360.854.143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45.322.925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13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45414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Acueducto y Alcantarillado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75.166.166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123.589.743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48.423.577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39,18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8324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Aseo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52.875.316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75.894.753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23.019.437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30,33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270091"/>
                  </a:ext>
                </a:extLst>
              </a:tr>
              <a:tr h="28659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Teléfono Fija (Local, Larga Distancia, Celular)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2.673.051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9.736.664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 7.063.613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72,55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38579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Internet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14.397.608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5.298.555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      9.099.053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-171,73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89672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Elementos de Aseo y Cafetería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32.310.659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29.743.948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      2.566.711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  8,63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6303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Útiles, Papelería y Fotocopias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55.376.353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120.175.860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64.799.507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53,92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06944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Combustible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9.375.063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35.756.062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26.380.999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73,78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022746"/>
                  </a:ext>
                </a:extLst>
              </a:tr>
              <a:tr h="27169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Uso, Repuestos y Mantenimiento de Vehículos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                -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132.956.536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132.956.536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100,00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60293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Viáticos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14.479.271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23.967.634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 9.488.363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39,59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903140"/>
                  </a:ext>
                </a:extLst>
              </a:tr>
              <a:tr h="51573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572.184.706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917.973.899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345.789.193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753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>
            <a:extLst>
              <a:ext uri="{FF2B5EF4-FFF2-40B4-BE49-F238E27FC236}">
                <a16:creationId xmlns:a16="http://schemas.microsoft.com/office/drawing/2014/main" id="{03C3489D-2174-4712-963E-5C19FE8C9D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" y="-10210"/>
            <a:ext cx="12187071" cy="6860775"/>
          </a:xfrm>
          <a:prstGeom prst="rect">
            <a:avLst/>
          </a:prstGeom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A233331B-A65C-49E9-BC10-C4C4EC6A0400}"/>
              </a:ext>
            </a:extLst>
          </p:cNvPr>
          <p:cNvSpPr txBox="1"/>
          <p:nvPr/>
        </p:nvSpPr>
        <p:spPr>
          <a:xfrm>
            <a:off x="425410" y="719477"/>
            <a:ext cx="11346107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Comparativo Informe Austeridad del Gasto</a:t>
            </a:r>
          </a:p>
          <a:p>
            <a:pPr lvl="0"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2° Trimestre </a:t>
            </a:r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2022 </a:t>
            </a:r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 </a:t>
            </a:r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2023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9415" y="5776017"/>
            <a:ext cx="3241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rgbClr val="153553"/>
                </a:solidFill>
                <a:latin typeface="Century Gothic" panose="020B0502020202020204" pitchFamily="34" charset="0"/>
              </a:rPr>
              <a:t>Fuente: </a:t>
            </a:r>
            <a:r>
              <a:rPr lang="es-CO" sz="1200" dirty="0">
                <a:solidFill>
                  <a:srgbClr val="153553"/>
                </a:solidFill>
                <a:latin typeface="Century Gothic" panose="020B0502020202020204" pitchFamily="34" charset="0"/>
              </a:rPr>
              <a:t>Dependencias Involucradas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340411"/>
              </p:ext>
            </p:extLst>
          </p:nvPr>
        </p:nvGraphicFramePr>
        <p:xfrm>
          <a:off x="634116" y="1803063"/>
          <a:ext cx="10928696" cy="3698968"/>
        </p:xfrm>
        <a:graphic>
          <a:graphicData uri="http://schemas.openxmlformats.org/drawingml/2006/table">
            <a:tbl>
              <a:tblPr/>
              <a:tblGrid>
                <a:gridCol w="415102">
                  <a:extLst>
                    <a:ext uri="{9D8B030D-6E8A-4147-A177-3AD203B41FA5}">
                      <a16:colId xmlns:a16="http://schemas.microsoft.com/office/drawing/2014/main" val="912072269"/>
                    </a:ext>
                  </a:extLst>
                </a:gridCol>
                <a:gridCol w="4534872">
                  <a:extLst>
                    <a:ext uri="{9D8B030D-6E8A-4147-A177-3AD203B41FA5}">
                      <a16:colId xmlns:a16="http://schemas.microsoft.com/office/drawing/2014/main" val="1524810146"/>
                    </a:ext>
                  </a:extLst>
                </a:gridCol>
                <a:gridCol w="1767529">
                  <a:extLst>
                    <a:ext uri="{9D8B030D-6E8A-4147-A177-3AD203B41FA5}">
                      <a16:colId xmlns:a16="http://schemas.microsoft.com/office/drawing/2014/main" val="3832543755"/>
                    </a:ext>
                  </a:extLst>
                </a:gridCol>
                <a:gridCol w="1754138">
                  <a:extLst>
                    <a:ext uri="{9D8B030D-6E8A-4147-A177-3AD203B41FA5}">
                      <a16:colId xmlns:a16="http://schemas.microsoft.com/office/drawing/2014/main" val="2520068689"/>
                    </a:ext>
                  </a:extLst>
                </a:gridCol>
                <a:gridCol w="1648212">
                  <a:extLst>
                    <a:ext uri="{9D8B030D-6E8A-4147-A177-3AD203B41FA5}">
                      <a16:colId xmlns:a16="http://schemas.microsoft.com/office/drawing/2014/main" val="238833265"/>
                    </a:ext>
                  </a:extLst>
                </a:gridCol>
                <a:gridCol w="808843">
                  <a:extLst>
                    <a:ext uri="{9D8B030D-6E8A-4147-A177-3AD203B41FA5}">
                      <a16:colId xmlns:a16="http://schemas.microsoft.com/office/drawing/2014/main" val="31368698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Nº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Concepto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Total 2º Trimestre 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Total 2º Trimestre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Diferencia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01349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Energía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370.787.432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370.567.247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         220.185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  0,06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71496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Acueducto y Alcantarillado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116.346.042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129.404.800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13.058.758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10,09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41226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Aseo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44.245.679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22.043.026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    22.202.654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- 100,72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535200"/>
                  </a:ext>
                </a:extLst>
              </a:tr>
              <a:tr h="3098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Teléfono Fija (Local, Larga Distancia, Celular)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2.347.713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4.986.431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 2.638.718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52,92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22929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Internet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9.965.293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1.710.855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      8.254.438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- 482,47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2958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Elementos de Aseo y Cafetería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28.308.665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36.813.732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 8.505.067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23,10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68469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Útiles, Papelería y Fotocopias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41.203.356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88.899.250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47.695.894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53,65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3946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Combustible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57.070.946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31.293.539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    25.777.407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82,37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907460"/>
                  </a:ext>
                </a:extLst>
              </a:tr>
              <a:tr h="34684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Uso, Repuestos y Mantenimiento de Vehículos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                -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120.208.358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120.208.358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100,00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29191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Viáticos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22.415.080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32.682.458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10.267.378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31,42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760160"/>
                  </a:ext>
                </a:extLst>
              </a:tr>
              <a:tr h="44190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692.690.205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838.609.694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145.919.489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68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20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>
            <a:extLst>
              <a:ext uri="{FF2B5EF4-FFF2-40B4-BE49-F238E27FC236}">
                <a16:creationId xmlns:a16="http://schemas.microsoft.com/office/drawing/2014/main" id="{03C3489D-2174-4712-963E-5C19FE8C9D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" y="-9254"/>
            <a:ext cx="12187071" cy="6860775"/>
          </a:xfrm>
          <a:prstGeom prst="rect">
            <a:avLst/>
          </a:prstGeom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A233331B-A65C-49E9-BC10-C4C4EC6A0400}"/>
              </a:ext>
            </a:extLst>
          </p:cNvPr>
          <p:cNvSpPr txBox="1"/>
          <p:nvPr/>
        </p:nvSpPr>
        <p:spPr>
          <a:xfrm>
            <a:off x="363587" y="713724"/>
            <a:ext cx="11346107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Comparativo Informe Austeridad del Gasto</a:t>
            </a:r>
          </a:p>
          <a:p>
            <a:pPr lvl="0"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1° Trimestre Y 2° Trimestre </a:t>
            </a:r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2023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57907" y="5801332"/>
            <a:ext cx="3241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rgbClr val="153553"/>
                </a:solidFill>
                <a:latin typeface="Century Gothic" panose="020B0502020202020204" pitchFamily="34" charset="0"/>
              </a:rPr>
              <a:t>Fuente: </a:t>
            </a:r>
            <a:r>
              <a:rPr lang="es-CO" sz="1200" dirty="0">
                <a:solidFill>
                  <a:srgbClr val="153553"/>
                </a:solidFill>
                <a:latin typeface="Century Gothic" panose="020B0502020202020204" pitchFamily="34" charset="0"/>
              </a:rPr>
              <a:t>Dependencias Involucradas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95191"/>
              </p:ext>
            </p:extLst>
          </p:nvPr>
        </p:nvGraphicFramePr>
        <p:xfrm>
          <a:off x="394849" y="1878902"/>
          <a:ext cx="11346107" cy="3834144"/>
        </p:xfrm>
        <a:graphic>
          <a:graphicData uri="http://schemas.openxmlformats.org/drawingml/2006/table">
            <a:tbl>
              <a:tblPr/>
              <a:tblGrid>
                <a:gridCol w="511736">
                  <a:extLst>
                    <a:ext uri="{9D8B030D-6E8A-4147-A177-3AD203B41FA5}">
                      <a16:colId xmlns:a16="http://schemas.microsoft.com/office/drawing/2014/main" val="2075611946"/>
                    </a:ext>
                  </a:extLst>
                </a:gridCol>
                <a:gridCol w="3917663">
                  <a:extLst>
                    <a:ext uri="{9D8B030D-6E8A-4147-A177-3AD203B41FA5}">
                      <a16:colId xmlns:a16="http://schemas.microsoft.com/office/drawing/2014/main" val="889795736"/>
                    </a:ext>
                  </a:extLst>
                </a:gridCol>
                <a:gridCol w="1584367">
                  <a:extLst>
                    <a:ext uri="{9D8B030D-6E8A-4147-A177-3AD203B41FA5}">
                      <a16:colId xmlns:a16="http://schemas.microsoft.com/office/drawing/2014/main" val="3970212172"/>
                    </a:ext>
                  </a:extLst>
                </a:gridCol>
                <a:gridCol w="789354">
                  <a:extLst>
                    <a:ext uri="{9D8B030D-6E8A-4147-A177-3AD203B41FA5}">
                      <a16:colId xmlns:a16="http://schemas.microsoft.com/office/drawing/2014/main" val="1711586788"/>
                    </a:ext>
                  </a:extLst>
                </a:gridCol>
                <a:gridCol w="1434787">
                  <a:extLst>
                    <a:ext uri="{9D8B030D-6E8A-4147-A177-3AD203B41FA5}">
                      <a16:colId xmlns:a16="http://schemas.microsoft.com/office/drawing/2014/main" val="2109440842"/>
                    </a:ext>
                  </a:extLst>
                </a:gridCol>
                <a:gridCol w="809955">
                  <a:extLst>
                    <a:ext uri="{9D8B030D-6E8A-4147-A177-3AD203B41FA5}">
                      <a16:colId xmlns:a16="http://schemas.microsoft.com/office/drawing/2014/main" val="1562425773"/>
                    </a:ext>
                  </a:extLst>
                </a:gridCol>
                <a:gridCol w="1488290">
                  <a:extLst>
                    <a:ext uri="{9D8B030D-6E8A-4147-A177-3AD203B41FA5}">
                      <a16:colId xmlns:a16="http://schemas.microsoft.com/office/drawing/2014/main" val="2213627389"/>
                    </a:ext>
                  </a:extLst>
                </a:gridCol>
                <a:gridCol w="809955">
                  <a:extLst>
                    <a:ext uri="{9D8B030D-6E8A-4147-A177-3AD203B41FA5}">
                      <a16:colId xmlns:a16="http://schemas.microsoft.com/office/drawing/2014/main" val="1226170975"/>
                    </a:ext>
                  </a:extLst>
                </a:gridCol>
              </a:tblGrid>
              <a:tr h="685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Nº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Concepto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Total 1º Trimestre 2023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Total 2º Trimestre 2023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Diferencia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523044"/>
                  </a:ext>
                </a:extLst>
              </a:tr>
              <a:tr h="2347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Energía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360.854.143,00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49,34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370.567.246,54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50,66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9.713.103,54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2,62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20158"/>
                  </a:ext>
                </a:extLst>
              </a:tr>
              <a:tr h="2347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Acueducto y Alcantarillado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123.589.743,00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16,90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129.404.800,00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17,69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5.815.057,00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4,49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374334"/>
                  </a:ext>
                </a:extLst>
              </a:tr>
              <a:tr h="2347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Aseo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 75.894.753,00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10,38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22.043.025,52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3,01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 53.851.727,48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- 244,30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14600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Teléfono Fija (Local, Larga Distancia, Celular)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   9.736.664,21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1,33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4.986.430,71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0,68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    4.750.233,50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95,26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487929"/>
                  </a:ext>
                </a:extLst>
              </a:tr>
              <a:tr h="2347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Internet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   5.298.555,00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0,72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1.710.854,67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0,23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    3.587.700,33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- 209,70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079740"/>
                  </a:ext>
                </a:extLst>
              </a:tr>
              <a:tr h="2347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Elementos de Aseo y Cafetería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 29.743.948,48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4,07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36.813.731,65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5,03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7.069.783,17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19,20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813300"/>
                  </a:ext>
                </a:extLst>
              </a:tr>
              <a:tr h="2347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Útiles, Papelería y Fotocopias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120.175.860,46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16,43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88.899.250,07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12,15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 31.276.610,39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35,18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211655"/>
                  </a:ext>
                </a:extLst>
              </a:tr>
              <a:tr h="2347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Combustible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 35.756.062,00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4,89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31.293.538,88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4,28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    4.462.523,12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14,26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083641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Uso, Repuestos y Mantenimiento de Vehículos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132.956.535,81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18,18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120.208.358,20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16,43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 12.748.177,61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-   10,61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927287"/>
                  </a:ext>
                </a:extLst>
              </a:tr>
              <a:tr h="2347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Viáticos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 23.967.634,00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3,28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32.682.457,50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4,47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8.714.823,50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     26,67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512134"/>
                  </a:ext>
                </a:extLst>
              </a:tr>
              <a:tr h="35085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917.973.898,96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838.609.693,74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    79.364.205,22   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533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75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03C3489D-2174-4712-963E-5C19FE8C9D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" y="-10210"/>
            <a:ext cx="12187071" cy="6860775"/>
          </a:xfrm>
          <a:prstGeom prst="rect">
            <a:avLst/>
          </a:prstGeom>
        </p:spPr>
      </p:pic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858707"/>
              </p:ext>
            </p:extLst>
          </p:nvPr>
        </p:nvGraphicFramePr>
        <p:xfrm>
          <a:off x="820523" y="648028"/>
          <a:ext cx="10573931" cy="4979049"/>
        </p:xfrm>
        <a:graphic>
          <a:graphicData uri="http://schemas.openxmlformats.org/drawingml/2006/table">
            <a:tbl>
              <a:tblPr/>
              <a:tblGrid>
                <a:gridCol w="10573931">
                  <a:extLst>
                    <a:ext uri="{9D8B030D-6E8A-4147-A177-3AD203B41FA5}">
                      <a16:colId xmlns:a16="http://schemas.microsoft.com/office/drawing/2014/main" val="835998363"/>
                    </a:ext>
                  </a:extLst>
                </a:gridCol>
              </a:tblGrid>
              <a:tr h="6493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Conclusiones</a:t>
                      </a:r>
                    </a:p>
                    <a:p>
                      <a:pPr algn="ctr" rtl="0" fontAlgn="ctr"/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63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332419"/>
                  </a:ext>
                </a:extLst>
              </a:tr>
              <a:tr h="642381">
                <a:tc>
                  <a:txBody>
                    <a:bodyPr/>
                    <a:lstStyle/>
                    <a:p>
                      <a:pPr algn="just" rtl="0" fontAlgn="ctr"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</a:pPr>
                      <a:r>
                        <a:rPr lang="es-MX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1 - </a:t>
                      </a:r>
                      <a:r>
                        <a:rPr lang="es-CO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El consumo de combustible para el segundo trimestre del 2023 baja considerablemente por cuanto se detiene la ejecución de obras por falta de materiales</a:t>
                      </a: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51905"/>
                  </a:ext>
                </a:extLst>
              </a:tr>
              <a:tr h="112389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es-CO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s-CO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  - </a:t>
                      </a:r>
                      <a:r>
                        <a:rPr lang="es-MX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El mayor gasto de recursos se genera en el pago de servicios públicos:</a:t>
                      </a:r>
                      <a:endParaRPr lang="es-MX" sz="1400" b="0" i="0" u="none" strike="noStrike" baseline="0" dirty="0" smtClean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es-MX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Energía: Valor promedio de los dos trimestre $ 365,710,694,77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es-MX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Acueducto y Alcantarillado: Valor promedio de los dos trimestre $ 126,497,271,50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es-MX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Aseo: Valor promedio de los dos trimestre $ 48,968,889,26</a:t>
                      </a:r>
                      <a:endParaRPr lang="es-CO" sz="1400" b="0" i="0" u="none" strike="noStrike" dirty="0" smtClean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374252"/>
                  </a:ext>
                </a:extLst>
              </a:tr>
              <a:tr h="85969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es-MX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3 - </a:t>
                      </a:r>
                      <a:r>
                        <a:rPr lang="es-CO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Dentro del pago de servicios públicos el rubro que presenta una variación considerable es el concepto de Aseo, respecto al primer trimestre de la vigencia 2023, por valor de  $ </a:t>
                      </a:r>
                      <a:r>
                        <a:rPr lang="es-CO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53.851.727,48, esta variación responde al</a:t>
                      </a:r>
                      <a:r>
                        <a:rPr lang="es-CO" sz="1400" b="0" i="0" u="none" strike="noStrike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CO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desalojo de parte de los escombros de las obras que se realizan en las instituciones educativas.</a:t>
                      </a:r>
                      <a:endParaRPr lang="es-CO" sz="1400" b="0" i="0" u="none" strike="noStrike" dirty="0" smtClean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936580"/>
                  </a:ext>
                </a:extLst>
              </a:tr>
              <a:tr h="59287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es-MX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4 -</a:t>
                      </a:r>
                      <a:r>
                        <a:rPr lang="es-MX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 El pago por concepto de Internet sufre una disminución del 95,26% por valor de $ </a:t>
                      </a:r>
                      <a:r>
                        <a:rPr lang="es-CO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4.750.233,50</a:t>
                      </a:r>
                      <a:r>
                        <a:rPr lang="es-CO" sz="1400" b="0" i="0" u="none" strike="noStrike" dirty="0" smtClean="0">
                          <a:solidFill>
                            <a:schemeClr val="tx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CO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resultado de la cancelación de </a:t>
                      </a:r>
                      <a:r>
                        <a:rPr lang="es-MX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paquetes de este servicio</a:t>
                      </a:r>
                      <a:endParaRPr lang="es-MX" sz="1400" b="0" i="0" u="none" strike="noStrike" dirty="0" smtClean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253112"/>
                  </a:ext>
                </a:extLst>
              </a:tr>
              <a:tr h="111087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es-MX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5 - El primer y segundo trimestre de la vigencia 2023 Vs.</a:t>
                      </a:r>
                      <a:r>
                        <a:rPr lang="es-MX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 e</a:t>
                      </a:r>
                      <a:r>
                        <a:rPr lang="es-MX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l primer y segundo trimestre de la vigencia 2022,</a:t>
                      </a:r>
                      <a:r>
                        <a:rPr lang="es-MX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 el concepto </a:t>
                      </a:r>
                      <a:r>
                        <a:rPr lang="es-MX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  Uso, Repuestos y Mantenimiento de Vehículos se evidencia una variación del 100%, por cuanto en los dos trimestres objeto de análisis se realiza el mantenimiento del parque automotor del la subsecretaría operativa del la Secretaria de Transito Municipal</a:t>
                      </a:r>
                      <a:r>
                        <a:rPr lang="es-MX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es-CO" sz="1400" b="1" i="0" u="none" strike="noStrike" dirty="0" smtClean="0">
                        <a:solidFill>
                          <a:srgbClr val="153553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 rtl="0" fontAlgn="ctr"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</a:pPr>
                      <a:endParaRPr lang="es-CO" sz="1400" b="1" i="0" u="none" strike="noStrike" dirty="0">
                        <a:solidFill>
                          <a:srgbClr val="153553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472591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37105" y="5904187"/>
            <a:ext cx="3241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rgbClr val="153553"/>
                </a:solidFill>
                <a:latin typeface="Century Gothic" panose="020B0502020202020204" pitchFamily="34" charset="0"/>
              </a:rPr>
              <a:t>Fuente: </a:t>
            </a:r>
            <a:r>
              <a:rPr lang="es-CO" sz="1200" dirty="0">
                <a:solidFill>
                  <a:srgbClr val="153553"/>
                </a:solidFill>
                <a:latin typeface="Century Gothic" panose="020B0502020202020204" pitchFamily="34" charset="0"/>
              </a:rPr>
              <a:t>Oficina de Control Interno</a:t>
            </a:r>
          </a:p>
        </p:txBody>
      </p:sp>
    </p:spTree>
    <p:extLst>
      <p:ext uri="{BB962C8B-B14F-4D97-AF65-F5344CB8AC3E}">
        <p14:creationId xmlns:p14="http://schemas.microsoft.com/office/powerpoint/2010/main" val="27841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3747</TotalTime>
  <Words>1247</Words>
  <Application>Microsoft Office PowerPoint</Application>
  <PresentationFormat>Panorámica</PresentationFormat>
  <Paragraphs>329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PC-701577</cp:lastModifiedBy>
  <cp:revision>506</cp:revision>
  <dcterms:created xsi:type="dcterms:W3CDTF">2020-01-30T18:54:39Z</dcterms:created>
  <dcterms:modified xsi:type="dcterms:W3CDTF">2023-12-27T20:28:23Z</dcterms:modified>
</cp:coreProperties>
</file>