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81" r:id="rId2"/>
    <p:sldId id="382" r:id="rId3"/>
    <p:sldId id="429" r:id="rId4"/>
    <p:sldId id="383" r:id="rId5"/>
    <p:sldId id="450" r:id="rId6"/>
    <p:sldId id="471" r:id="rId7"/>
    <p:sldId id="402" r:id="rId8"/>
    <p:sldId id="497" r:id="rId9"/>
    <p:sldId id="495" r:id="rId10"/>
    <p:sldId id="496" r:id="rId11"/>
    <p:sldId id="498" r:id="rId12"/>
    <p:sldId id="404" r:id="rId13"/>
    <p:sldId id="40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82D"/>
    <a:srgbClr val="CC3300"/>
    <a:srgbClr val="FF9900"/>
    <a:srgbClr val="20327C"/>
    <a:srgbClr val="153553"/>
    <a:srgbClr val="1A3B64"/>
    <a:srgbClr val="002060"/>
    <a:srgbClr val="000099"/>
    <a:srgbClr val="112843"/>
    <a:srgbClr val="183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Hoja_de_c_lculo_d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Hoja1!$D$22</c:f>
              <c:strCache>
                <c:ptCount val="1"/>
                <c:pt idx="0">
                  <c:v>1er. Trimestre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Hoja1!$C$23:$C$28</c:f>
              <c:strCache>
                <c:ptCount val="6"/>
                <c:pt idx="0">
                  <c:v>EnergÍa</c:v>
                </c:pt>
                <c:pt idx="1">
                  <c:v>Acueducto y Alcantarillado</c:v>
                </c:pt>
                <c:pt idx="2">
                  <c:v>Aseo </c:v>
                </c:pt>
                <c:pt idx="3">
                  <c:v>Telefono Fija (Local, Larga Distancia, Celular)</c:v>
                </c:pt>
                <c:pt idx="4">
                  <c:v>Internet</c:v>
                </c:pt>
                <c:pt idx="5">
                  <c:v>TOTAL</c:v>
                </c:pt>
              </c:strCache>
            </c:strRef>
          </c:cat>
          <c:val>
            <c:numRef>
              <c:f>Hoja1!$D$23:$D$28</c:f>
              <c:numCache>
                <c:formatCode>_(* #,##0.00_);_(* \(#,##0.00\);_(* "-"??_);_(@_)</c:formatCode>
                <c:ptCount val="6"/>
                <c:pt idx="0">
                  <c:v>635453265.84000003</c:v>
                </c:pt>
                <c:pt idx="1">
                  <c:v>162028521.13999999</c:v>
                </c:pt>
                <c:pt idx="2">
                  <c:v>83955597.420000002</c:v>
                </c:pt>
                <c:pt idx="3">
                  <c:v>9736664.2100000009</c:v>
                </c:pt>
                <c:pt idx="4">
                  <c:v>5298555</c:v>
                </c:pt>
                <c:pt idx="5">
                  <c:v>896472603.61000001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9-46BC-AF6A-565B35FEB743}"/>
            </c:ext>
          </c:extLst>
        </c:ser>
        <c:ser>
          <c:idx val="1"/>
          <c:order val="1"/>
          <c:tx>
            <c:strRef>
              <c:f>Hoja1!$E$22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Hoja1!$C$23:$C$28</c:f>
              <c:strCache>
                <c:ptCount val="6"/>
                <c:pt idx="0">
                  <c:v>EnergÍa</c:v>
                </c:pt>
                <c:pt idx="1">
                  <c:v>Acueducto y Alcantarillado</c:v>
                </c:pt>
                <c:pt idx="2">
                  <c:v>Aseo </c:v>
                </c:pt>
                <c:pt idx="3">
                  <c:v>Telefono Fija (Local, Larga Distancia, Celular)</c:v>
                </c:pt>
                <c:pt idx="4">
                  <c:v>Internet</c:v>
                </c:pt>
                <c:pt idx="5">
                  <c:v>TOTAL</c:v>
                </c:pt>
              </c:strCache>
            </c:strRef>
          </c:cat>
          <c:val>
            <c:numRef>
              <c:f>Hoja1!$E$23:$E$28</c:f>
            </c:numRef>
          </c:val>
          <c:extLst>
            <c:ext xmlns:c16="http://schemas.microsoft.com/office/drawing/2014/chart" uri="{C3380CC4-5D6E-409C-BE32-E72D297353CC}">
              <c16:uniqueId val="{00000001-04F9-46BC-AF6A-565B35FEB743}"/>
            </c:ext>
          </c:extLst>
        </c:ser>
        <c:ser>
          <c:idx val="2"/>
          <c:order val="2"/>
          <c:tx>
            <c:strRef>
              <c:f>Hoja1!$F$22</c:f>
              <c:strCache>
                <c:ptCount val="1"/>
                <c:pt idx="0">
                  <c:v>2do. Trimestre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Hoja1!$C$23:$C$28</c:f>
              <c:strCache>
                <c:ptCount val="6"/>
                <c:pt idx="0">
                  <c:v>EnergÍa</c:v>
                </c:pt>
                <c:pt idx="1">
                  <c:v>Acueducto y Alcantarillado</c:v>
                </c:pt>
                <c:pt idx="2">
                  <c:v>Aseo </c:v>
                </c:pt>
                <c:pt idx="3">
                  <c:v>Telefono Fija (Local, Larga Distancia, Celular)</c:v>
                </c:pt>
                <c:pt idx="4">
                  <c:v>Internet</c:v>
                </c:pt>
                <c:pt idx="5">
                  <c:v>TOTAL</c:v>
                </c:pt>
              </c:strCache>
            </c:strRef>
          </c:cat>
          <c:val>
            <c:numRef>
              <c:f>Hoja1!$F$23:$F$28</c:f>
              <c:numCache>
                <c:formatCode>_(* #,##0.00_);_(* \(#,##0.00\);_(* "-"??_);_(@_)</c:formatCode>
                <c:ptCount val="6"/>
                <c:pt idx="0">
                  <c:v>808518801.23999989</c:v>
                </c:pt>
                <c:pt idx="1">
                  <c:v>303394393.87</c:v>
                </c:pt>
                <c:pt idx="2">
                  <c:v>85809245.030000001</c:v>
                </c:pt>
                <c:pt idx="3">
                  <c:v>4986430.71</c:v>
                </c:pt>
                <c:pt idx="4">
                  <c:v>1710854.67</c:v>
                </c:pt>
                <c:pt idx="5">
                  <c:v>1204419725.52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F9-46BC-AF6A-565B35FEB743}"/>
            </c:ext>
          </c:extLst>
        </c:ser>
        <c:ser>
          <c:idx val="3"/>
          <c:order val="3"/>
          <c:tx>
            <c:strRef>
              <c:f>Hoja1!$G$22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Hoja1!$C$23:$C$28</c:f>
              <c:strCache>
                <c:ptCount val="6"/>
                <c:pt idx="0">
                  <c:v>EnergÍa</c:v>
                </c:pt>
                <c:pt idx="1">
                  <c:v>Acueducto y Alcantarillado</c:v>
                </c:pt>
                <c:pt idx="2">
                  <c:v>Aseo </c:v>
                </c:pt>
                <c:pt idx="3">
                  <c:v>Telefono Fija (Local, Larga Distancia, Celular)</c:v>
                </c:pt>
                <c:pt idx="4">
                  <c:v>Internet</c:v>
                </c:pt>
                <c:pt idx="5">
                  <c:v>TOTAL</c:v>
                </c:pt>
              </c:strCache>
            </c:strRef>
          </c:cat>
          <c:val>
            <c:numRef>
              <c:f>Hoja1!$G$23:$G$28</c:f>
            </c:numRef>
          </c:val>
          <c:extLst>
            <c:ext xmlns:c16="http://schemas.microsoft.com/office/drawing/2014/chart" uri="{C3380CC4-5D6E-409C-BE32-E72D297353CC}">
              <c16:uniqueId val="{00000003-04F9-46BC-AF6A-565B35FEB743}"/>
            </c:ext>
          </c:extLst>
        </c:ser>
        <c:ser>
          <c:idx val="4"/>
          <c:order val="4"/>
          <c:tx>
            <c:strRef>
              <c:f>Hoja1!$H$22</c:f>
              <c:strCache>
                <c:ptCount val="1"/>
                <c:pt idx="0">
                  <c:v>3er. Trimestre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Hoja1!$C$23:$C$28</c:f>
              <c:strCache>
                <c:ptCount val="6"/>
                <c:pt idx="0">
                  <c:v>EnergÍa</c:v>
                </c:pt>
                <c:pt idx="1">
                  <c:v>Acueducto y Alcantarillado</c:v>
                </c:pt>
                <c:pt idx="2">
                  <c:v>Aseo </c:v>
                </c:pt>
                <c:pt idx="3">
                  <c:v>Telefono Fija (Local, Larga Distancia, Celular)</c:v>
                </c:pt>
                <c:pt idx="4">
                  <c:v>Internet</c:v>
                </c:pt>
                <c:pt idx="5">
                  <c:v>TOTAL</c:v>
                </c:pt>
              </c:strCache>
            </c:strRef>
          </c:cat>
          <c:val>
            <c:numRef>
              <c:f>Hoja1!$H$23:$H$28</c:f>
              <c:numCache>
                <c:formatCode>_(* #,##0.00_);_(* \(#,##0.00\);_(* "-"??_);_(@_)</c:formatCode>
                <c:ptCount val="6"/>
                <c:pt idx="0">
                  <c:v>743760347.36000037</c:v>
                </c:pt>
                <c:pt idx="1">
                  <c:v>188917529.60999998</c:v>
                </c:pt>
                <c:pt idx="2">
                  <c:v>85141332.159999996</c:v>
                </c:pt>
                <c:pt idx="3">
                  <c:v>10095513.25</c:v>
                </c:pt>
                <c:pt idx="4">
                  <c:v>133833840.16999999</c:v>
                </c:pt>
                <c:pt idx="5">
                  <c:v>1161748562.5500004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F9-46BC-AF6A-565B35FEB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21645216"/>
        <c:axId val="-1921644672"/>
        <c:axId val="0"/>
      </c:bar3DChart>
      <c:catAx>
        <c:axId val="-1921645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-1921644672"/>
        <c:crosses val="autoZero"/>
        <c:auto val="1"/>
        <c:lblAlgn val="ctr"/>
        <c:lblOffset val="100"/>
        <c:noMultiLvlLbl val="0"/>
      </c:catAx>
      <c:valAx>
        <c:axId val="-192164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-19216452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accent1">
              <a:lumMod val="50000"/>
            </a:schemeClr>
          </a:solidFill>
          <a:latin typeface="Century Gothic" panose="020B0502020202020204" pitchFamily="34" charset="0"/>
        </a:defRPr>
      </a:pPr>
      <a:endParaRPr lang="es-CO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Hoja1!$D$33</c:f>
              <c:strCache>
                <c:ptCount val="1"/>
                <c:pt idx="0">
                  <c:v>1er. Trimestre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Hoja1!$C$34:$C$39</c:f>
              <c:strCache>
                <c:ptCount val="6"/>
                <c:pt idx="0">
                  <c:v>Elementos de Aseo y Cafeteria</c:v>
                </c:pt>
                <c:pt idx="1">
                  <c:v>Útiles, Papelerìa y Fotocopias </c:v>
                </c:pt>
                <c:pt idx="2">
                  <c:v>Combustible</c:v>
                </c:pt>
                <c:pt idx="3">
                  <c:v>Uso, Repuestos y Mantenimiento de Vehìculos</c:v>
                </c:pt>
                <c:pt idx="4">
                  <c:v>Viáticos</c:v>
                </c:pt>
                <c:pt idx="5">
                  <c:v>TOTAL</c:v>
                </c:pt>
              </c:strCache>
            </c:strRef>
          </c:cat>
          <c:val>
            <c:numRef>
              <c:f>Hoja1!$D$34:$D$39</c:f>
              <c:numCache>
                <c:formatCode>_(* #,##0.00_);_(* \(#,##0.00\);_(* "-"??_);_(@_)</c:formatCode>
                <c:ptCount val="6"/>
                <c:pt idx="0">
                  <c:v>29743948.480000004</c:v>
                </c:pt>
                <c:pt idx="1">
                  <c:v>120175860.45999998</c:v>
                </c:pt>
                <c:pt idx="2">
                  <c:v>35756062</c:v>
                </c:pt>
                <c:pt idx="3">
                  <c:v>136630930.50999999</c:v>
                </c:pt>
                <c:pt idx="4">
                  <c:v>23967634</c:v>
                </c:pt>
                <c:pt idx="5">
                  <c:v>346274435.44999999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18-4162-B6DB-3C4D6A5D95A0}"/>
            </c:ext>
          </c:extLst>
        </c:ser>
        <c:ser>
          <c:idx val="1"/>
          <c:order val="1"/>
          <c:tx>
            <c:strRef>
              <c:f>Hoja1!$E$33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Hoja1!$C$34:$C$39</c:f>
              <c:strCache>
                <c:ptCount val="6"/>
                <c:pt idx="0">
                  <c:v>Elementos de Aseo y Cafeteria</c:v>
                </c:pt>
                <c:pt idx="1">
                  <c:v>Útiles, Papelerìa y Fotocopias </c:v>
                </c:pt>
                <c:pt idx="2">
                  <c:v>Combustible</c:v>
                </c:pt>
                <c:pt idx="3">
                  <c:v>Uso, Repuestos y Mantenimiento de Vehìculos</c:v>
                </c:pt>
                <c:pt idx="4">
                  <c:v>Viáticos</c:v>
                </c:pt>
                <c:pt idx="5">
                  <c:v>TOTAL</c:v>
                </c:pt>
              </c:strCache>
            </c:strRef>
          </c:cat>
          <c:val>
            <c:numRef>
              <c:f>Hoja1!$E$34:$E$39</c:f>
            </c:numRef>
          </c:val>
          <c:extLst>
            <c:ext xmlns:c16="http://schemas.microsoft.com/office/drawing/2014/chart" uri="{C3380CC4-5D6E-409C-BE32-E72D297353CC}">
              <c16:uniqueId val="{00000001-3C18-4162-B6DB-3C4D6A5D95A0}"/>
            </c:ext>
          </c:extLst>
        </c:ser>
        <c:ser>
          <c:idx val="2"/>
          <c:order val="2"/>
          <c:tx>
            <c:strRef>
              <c:f>Hoja1!$F$33</c:f>
              <c:strCache>
                <c:ptCount val="1"/>
                <c:pt idx="0">
                  <c:v>2do. Trimestre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Hoja1!$C$34:$C$39</c:f>
              <c:strCache>
                <c:ptCount val="6"/>
                <c:pt idx="0">
                  <c:v>Elementos de Aseo y Cafeteria</c:v>
                </c:pt>
                <c:pt idx="1">
                  <c:v>Útiles, Papelerìa y Fotocopias </c:v>
                </c:pt>
                <c:pt idx="2">
                  <c:v>Combustible</c:v>
                </c:pt>
                <c:pt idx="3">
                  <c:v>Uso, Repuestos y Mantenimiento de Vehìculos</c:v>
                </c:pt>
                <c:pt idx="4">
                  <c:v>Viáticos</c:v>
                </c:pt>
                <c:pt idx="5">
                  <c:v>TOTAL</c:v>
                </c:pt>
              </c:strCache>
            </c:strRef>
          </c:cat>
          <c:val>
            <c:numRef>
              <c:f>Hoja1!$F$34:$F$39</c:f>
              <c:numCache>
                <c:formatCode>_(* #,##0.00_);_(* \(#,##0.00\);_(* "-"??_);_(@_)</c:formatCode>
                <c:ptCount val="6"/>
                <c:pt idx="0">
                  <c:v>56021270.719999962</c:v>
                </c:pt>
                <c:pt idx="1">
                  <c:v>88899250.069999993</c:v>
                </c:pt>
                <c:pt idx="2">
                  <c:v>31293538.876000002</c:v>
                </c:pt>
                <c:pt idx="3">
                  <c:v>120208358.2</c:v>
                </c:pt>
                <c:pt idx="4">
                  <c:v>0</c:v>
                </c:pt>
                <c:pt idx="5">
                  <c:v>296422417.86599994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18-4162-B6DB-3C4D6A5D95A0}"/>
            </c:ext>
          </c:extLst>
        </c:ser>
        <c:ser>
          <c:idx val="3"/>
          <c:order val="3"/>
          <c:tx>
            <c:strRef>
              <c:f>Hoja1!$G$33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Hoja1!$C$34:$C$39</c:f>
              <c:strCache>
                <c:ptCount val="6"/>
                <c:pt idx="0">
                  <c:v>Elementos de Aseo y Cafeteria</c:v>
                </c:pt>
                <c:pt idx="1">
                  <c:v>Útiles, Papelerìa y Fotocopias </c:v>
                </c:pt>
                <c:pt idx="2">
                  <c:v>Combustible</c:v>
                </c:pt>
                <c:pt idx="3">
                  <c:v>Uso, Repuestos y Mantenimiento de Vehìculos</c:v>
                </c:pt>
                <c:pt idx="4">
                  <c:v>Viáticos</c:v>
                </c:pt>
                <c:pt idx="5">
                  <c:v>TOTAL</c:v>
                </c:pt>
              </c:strCache>
            </c:strRef>
          </c:cat>
          <c:val>
            <c:numRef>
              <c:f>Hoja1!$G$34:$G$39</c:f>
            </c:numRef>
          </c:val>
          <c:extLst>
            <c:ext xmlns:c16="http://schemas.microsoft.com/office/drawing/2014/chart" uri="{C3380CC4-5D6E-409C-BE32-E72D297353CC}">
              <c16:uniqueId val="{00000003-3C18-4162-B6DB-3C4D6A5D95A0}"/>
            </c:ext>
          </c:extLst>
        </c:ser>
        <c:ser>
          <c:idx val="4"/>
          <c:order val="4"/>
          <c:tx>
            <c:strRef>
              <c:f>Hoja1!$H$33</c:f>
              <c:strCache>
                <c:ptCount val="1"/>
                <c:pt idx="0">
                  <c:v>3er. Trimestre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Hoja1!$C$34:$C$39</c:f>
              <c:strCache>
                <c:ptCount val="6"/>
                <c:pt idx="0">
                  <c:v>Elementos de Aseo y Cafeteria</c:v>
                </c:pt>
                <c:pt idx="1">
                  <c:v>Útiles, Papelerìa y Fotocopias </c:v>
                </c:pt>
                <c:pt idx="2">
                  <c:v>Combustible</c:v>
                </c:pt>
                <c:pt idx="3">
                  <c:v>Uso, Repuestos y Mantenimiento de Vehìculos</c:v>
                </c:pt>
                <c:pt idx="4">
                  <c:v>Viáticos</c:v>
                </c:pt>
                <c:pt idx="5">
                  <c:v>TOTAL</c:v>
                </c:pt>
              </c:strCache>
            </c:strRef>
          </c:cat>
          <c:val>
            <c:numRef>
              <c:f>Hoja1!$H$34:$H$39</c:f>
              <c:numCache>
                <c:formatCode>_(* #,##0.00_);_(* \(#,##0.00\);_(* "-"??_);_(@_)</c:formatCode>
                <c:ptCount val="6"/>
                <c:pt idx="0">
                  <c:v>118369441.79999982</c:v>
                </c:pt>
                <c:pt idx="1">
                  <c:v>22721031.760000002</c:v>
                </c:pt>
                <c:pt idx="2">
                  <c:v>49579620.829999998</c:v>
                </c:pt>
                <c:pt idx="3">
                  <c:v>71912171.200000003</c:v>
                </c:pt>
                <c:pt idx="4">
                  <c:v>81845873</c:v>
                </c:pt>
                <c:pt idx="5">
                  <c:v>344428138.58999979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18-4162-B6DB-3C4D6A5D95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921649024"/>
        <c:axId val="-1921643584"/>
        <c:axId val="0"/>
      </c:bar3DChart>
      <c:catAx>
        <c:axId val="-192164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-1921643584"/>
        <c:crosses val="autoZero"/>
        <c:auto val="1"/>
        <c:lblAlgn val="ctr"/>
        <c:lblOffset val="100"/>
        <c:noMultiLvlLbl val="0"/>
      </c:catAx>
      <c:valAx>
        <c:axId val="-192164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  <c:crossAx val="-19216490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accent1">
              <a:lumMod val="50000"/>
            </a:schemeClr>
          </a:solidFill>
          <a:latin typeface="Century Gothic" panose="020B0502020202020204" pitchFamily="34" charset="0"/>
        </a:defRPr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0073A-6066-45FB-8056-A475BA82FD14}" type="datetimeFigureOut">
              <a:rPr lang="es-CO" smtClean="0"/>
              <a:t>27/12/2023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9D337-E438-4DBD-BCD6-ADD3EA2719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224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82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2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3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3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40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13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3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9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8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8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B7CF-5003-4AA8-8E71-AEFC351961CC}" type="datetimeFigureOut">
              <a:rPr lang="en-US" smtClean="0"/>
              <a:t>12/27/2023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75520-2F95-4996-AED5-E6E7BD4A431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4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7234"/>
            <a:ext cx="12192000" cy="6863645"/>
          </a:xfrm>
          <a:solidFill>
            <a:schemeClr val="tx2"/>
          </a:solidFill>
        </p:spPr>
      </p:pic>
      <p:sp>
        <p:nvSpPr>
          <p:cNvPr id="5" name="CuadroTexto 4"/>
          <p:cNvSpPr txBox="1"/>
          <p:nvPr/>
        </p:nvSpPr>
        <p:spPr>
          <a:xfrm>
            <a:off x="488888" y="1786262"/>
            <a:ext cx="70345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>
                <a:solidFill>
                  <a:schemeClr val="tx2"/>
                </a:solidFill>
                <a:latin typeface="Century Gothic" panose="020B0502020202020204" pitchFamily="34" charset="0"/>
              </a:rPr>
              <a:t>Oficina de Control Interno</a:t>
            </a:r>
          </a:p>
          <a:p>
            <a:endParaRPr lang="es-CO" sz="36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s-CO" sz="3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Comité Institucional Coordinador de Control Interno</a:t>
            </a:r>
          </a:p>
          <a:p>
            <a:pPr algn="ctr"/>
            <a:r>
              <a:rPr lang="es-CO" sz="3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Diciembre de 2023</a:t>
            </a:r>
            <a:endParaRPr lang="en-US" sz="36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5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03C3489D-2174-4712-963E-5C19FE8C9D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" y="-9254"/>
            <a:ext cx="12187071" cy="6860775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A233331B-A65C-49E9-BC10-C4C4EC6A0400}"/>
              </a:ext>
            </a:extLst>
          </p:cNvPr>
          <p:cNvSpPr txBox="1"/>
          <p:nvPr/>
        </p:nvSpPr>
        <p:spPr>
          <a:xfrm>
            <a:off x="425410" y="266796"/>
            <a:ext cx="11346107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Austeridad del Gasto</a:t>
            </a:r>
          </a:p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Comparativo 1° 2° y 3° Trimestre 2023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7907" y="5801332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Dependencias Involucradas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77797"/>
              </p:ext>
            </p:extLst>
          </p:nvPr>
        </p:nvGraphicFramePr>
        <p:xfrm>
          <a:off x="425410" y="1051034"/>
          <a:ext cx="11346107" cy="4632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358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03C3489D-2174-4712-963E-5C19FE8C9D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" y="-9254"/>
            <a:ext cx="12187071" cy="6860775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A233331B-A65C-49E9-BC10-C4C4EC6A0400}"/>
              </a:ext>
            </a:extLst>
          </p:cNvPr>
          <p:cNvSpPr txBox="1"/>
          <p:nvPr/>
        </p:nvSpPr>
        <p:spPr>
          <a:xfrm>
            <a:off x="425410" y="266796"/>
            <a:ext cx="11346107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Austeridad del Gasto</a:t>
            </a:r>
          </a:p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Comparativo 1° 2° y 3° Trimestre 2023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7907" y="5801332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Dependencias Involucradas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4927481"/>
              </p:ext>
            </p:extLst>
          </p:nvPr>
        </p:nvGraphicFramePr>
        <p:xfrm>
          <a:off x="425410" y="1093076"/>
          <a:ext cx="11346107" cy="461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9952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821225"/>
              </p:ext>
            </p:extLst>
          </p:nvPr>
        </p:nvGraphicFramePr>
        <p:xfrm>
          <a:off x="811498" y="405603"/>
          <a:ext cx="10573931" cy="5296131"/>
        </p:xfrm>
        <a:graphic>
          <a:graphicData uri="http://schemas.openxmlformats.org/drawingml/2006/table">
            <a:tbl>
              <a:tblPr/>
              <a:tblGrid>
                <a:gridCol w="10573931">
                  <a:extLst>
                    <a:ext uri="{9D8B030D-6E8A-4147-A177-3AD203B41FA5}">
                      <a16:colId xmlns:a16="http://schemas.microsoft.com/office/drawing/2014/main" val="835998363"/>
                    </a:ext>
                  </a:extLst>
                </a:gridCol>
              </a:tblGrid>
              <a:tr h="4345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Conclusiones</a:t>
                      </a:r>
                    </a:p>
                  </a:txBody>
                  <a:tcPr marL="6163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332419"/>
                  </a:ext>
                </a:extLst>
              </a:tr>
              <a:tr h="63892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1 - </a:t>
                      </a:r>
                      <a:r>
                        <a:rPr lang="es-CO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El rubro que sufrió la mayor variación dentro del presente informe para el tercer trimestre del 2023, es el servicio de Internet por valor de $ </a:t>
                      </a:r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133.833.840,17</a:t>
                      </a:r>
                      <a:r>
                        <a:rPr lang="es-CO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, esto debido a que la dependencia responsable de pago no </a:t>
                      </a:r>
                      <a:r>
                        <a:rPr lang="es-CO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reportó </a:t>
                      </a:r>
                      <a:r>
                        <a:rPr lang="es-CO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 los anteriores informes este gasto.</a:t>
                      </a: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9951905"/>
                  </a:ext>
                </a:extLst>
              </a:tr>
              <a:tr h="148269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CO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2 - </a:t>
                      </a: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El mayor gasto de recursos se genera en el pago de servicios públicos: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MX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 Energía:</a:t>
                      </a: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Valor promedio de los dos trimestre $ </a:t>
                      </a:r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743.760.347,36, tendiendo a la baja y regularse al valor promedio</a:t>
                      </a:r>
                      <a:r>
                        <a:rPr lang="es-CO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pagado en el primer trimestre de esta vigencia.</a:t>
                      </a:r>
                      <a:endParaRPr lang="es-CO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s-MX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Acueducto y Alcantarillado</a:t>
                      </a: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:</a:t>
                      </a:r>
                      <a:r>
                        <a:rPr lang="es-MX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el pago por este servicio también tiende a la baja al igual que el servicio de energía por </a:t>
                      </a: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Valor promedio del primer trimestre $ </a:t>
                      </a:r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188.917.529,61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 </a:t>
                      </a:r>
                      <a:r>
                        <a:rPr lang="es-MX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Aseo:</a:t>
                      </a: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el Valor pagado por este servicio conserva el valor promedio pagado en los dos trimestres</a:t>
                      </a:r>
                      <a:r>
                        <a:rPr lang="es-MX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anteriores como se observa en el cuadro </a:t>
                      </a:r>
                      <a:r>
                        <a:rPr lang="es-MX" sz="1400" b="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Austeridad del Gasto Comparativo 1° 2° y 3° Trimestre 2023, por valor de $ </a:t>
                      </a:r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85.141.332,16</a:t>
                      </a: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2374252"/>
                  </a:ext>
                </a:extLst>
              </a:tr>
              <a:tr h="54441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 – El valor cancelado por el Servicio de Energía por valor de </a:t>
                      </a: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$ </a:t>
                      </a:r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743.760.347,36, se debe tener en cuenta  factor importante para este trimestre 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es porque el valor del kilovatio hora </a:t>
                      </a:r>
                      <a:r>
                        <a:rPr lang="es-MX" sz="1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ha 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incrementado.</a:t>
                      </a:r>
                      <a:endParaRPr lang="es-CO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936580"/>
                  </a:ext>
                </a:extLst>
              </a:tr>
              <a:tr h="84986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 – Otro factor que </a:t>
                      </a:r>
                      <a:r>
                        <a:rPr lang="es-MX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influye en el incremento en</a:t>
                      </a:r>
                      <a:r>
                        <a:rPr lang="es-MX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el pago </a:t>
                      </a:r>
                      <a:r>
                        <a:rPr lang="es-MX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 servicios públicos como energía y Acueducto y</a:t>
                      </a:r>
                      <a:r>
                        <a:rPr lang="es-MX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Alcantarillado</a:t>
                      </a:r>
                      <a:r>
                        <a:rPr lang="es-MX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para </a:t>
                      </a: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este trimestre, es porque la administración 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tomó predios en calidad de arriendo, esto por la necesidad de la administración de estos espacios, por lo tanto esto </a:t>
                      </a:r>
                      <a:r>
                        <a:rPr lang="es-MX" sz="1400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ha 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generando un mayor valor monetario mensual a la Secretaría General.</a:t>
                      </a:r>
                      <a:endParaRPr lang="es-CO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endParaRPr lang="es-MX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1253112"/>
                  </a:ext>
                </a:extLst>
              </a:tr>
              <a:tr h="109829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5 - El </a:t>
                      </a:r>
                      <a:r>
                        <a:rPr lang="es-MX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rubro de viáticos presenta variaciones significativas en los tres trimestres evaluados de a vigencia 2023, para el primer trimestre</a:t>
                      </a:r>
                      <a:r>
                        <a:rPr lang="es-MX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, del total del gasto por valor de $ 105.813.507, en el mes de julio se ejecutaron $ 23.967.634 correspondiente al 22,65 %, a diferencia del segundo trimestre que no hubo afectación presupuestal por este concepto ($ 0) y en el tercer trimestre se tiene una afectación presupuestal del  77,35 % por valor de $ 81.845.873, siendo este 3,4  veces más que el primer trimestre.</a:t>
                      </a: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947259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37105" y="5904187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Oficina de Control Interno</a:t>
            </a:r>
          </a:p>
        </p:txBody>
      </p:sp>
    </p:spTree>
    <p:extLst>
      <p:ext uri="{BB962C8B-B14F-4D97-AF65-F5344CB8AC3E}">
        <p14:creationId xmlns:p14="http://schemas.microsoft.com/office/powerpoint/2010/main" val="2784119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9"/>
            <a:ext cx="12187071" cy="6860775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126016"/>
              </p:ext>
            </p:extLst>
          </p:nvPr>
        </p:nvGraphicFramePr>
        <p:xfrm>
          <a:off x="794084" y="772733"/>
          <a:ext cx="10577961" cy="4271592"/>
        </p:xfrm>
        <a:graphic>
          <a:graphicData uri="http://schemas.openxmlformats.org/drawingml/2006/table">
            <a:tbl>
              <a:tblPr/>
              <a:tblGrid>
                <a:gridCol w="10577961">
                  <a:extLst>
                    <a:ext uri="{9D8B030D-6E8A-4147-A177-3AD203B41FA5}">
                      <a16:colId xmlns:a16="http://schemas.microsoft.com/office/drawing/2014/main" val="835998363"/>
                    </a:ext>
                  </a:extLst>
                </a:gridCol>
              </a:tblGrid>
              <a:tr h="6566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Recomendaciones</a:t>
                      </a:r>
                    </a:p>
                  </a:txBody>
                  <a:tcPr marL="6163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043016"/>
                  </a:ext>
                </a:extLst>
              </a:tr>
              <a:tr h="691501"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 – Actualizar y expedir actos</a:t>
                      </a:r>
                      <a:r>
                        <a:rPr lang="es-MX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administrativos que regulen la responsabilidad del control, pago y lineamientos a nivel de la administración Municipal, en temas de Austeridad y Eficiencia del Gasto Público, acorde a la norma vigente del nivel </a:t>
                      </a:r>
                      <a:r>
                        <a:rPr lang="es-MX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nacional: (Manual, Circulares y política)</a:t>
                      </a:r>
                      <a:endParaRPr lang="es-CO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150146"/>
                  </a:ext>
                </a:extLst>
              </a:tr>
              <a:tr h="83645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2 - Se requiere que las dependencias responsables del pago de servicios Públicos busquen mecanismos que garanticen la</a:t>
                      </a:r>
                      <a:r>
                        <a:rPr lang="es-MX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recepción de</a:t>
                      </a: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los documentos necesarios, para el trámite del pago del </a:t>
                      </a:r>
                      <a:r>
                        <a:rPr lang="es-MX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servicio </a:t>
                      </a: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de las obligaciones de forma oportuna.</a:t>
                      </a:r>
                      <a:endParaRPr lang="es-CO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738864"/>
                  </a:ext>
                </a:extLst>
              </a:tr>
              <a:tr h="70330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  <a:tabLst/>
                        <a:defRPr/>
                      </a:pP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3 - Las</a:t>
                      </a:r>
                      <a:r>
                        <a:rPr lang="es-MX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dependencias que tiene la responsabilidad del mantenimiento del parque automotor de propiedad de la administración, este mantenimiento se realice de manera periódica, para evitar el deterioro y perdida total de los vehículos.</a:t>
                      </a:r>
                      <a:endParaRPr lang="es-CO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968124"/>
                  </a:ext>
                </a:extLst>
              </a:tr>
              <a:tr h="581908"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4 - Realizar monitoreo exhaustivo a las variaciones en los gastos servicios de energía, </a:t>
                      </a:r>
                      <a:r>
                        <a:rPr lang="es-MX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acueducto,</a:t>
                      </a:r>
                      <a:r>
                        <a:rPr lang="es-MX" sz="14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a</a:t>
                      </a:r>
                      <a:r>
                        <a:rPr lang="es-MX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lcantarillado e internet, </a:t>
                      </a: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dado que presenta variaciones importantes y en gran</a:t>
                      </a:r>
                      <a:r>
                        <a:rPr lang="es-MX" sz="1400" b="0" i="0" u="none" strike="noStrike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mayoría de </a:t>
                      </a: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ocasiones se desconoce el porque.</a:t>
                      </a: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988823"/>
                  </a:ext>
                </a:extLst>
              </a:tr>
              <a:tr h="801751"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B0F0"/>
                        </a:buClr>
                        <a:buSzPts val="1400"/>
                        <a:buFont typeface="Century Gothic" panose="020B0502020202020204" pitchFamily="34" charset="0"/>
                        <a:buNone/>
                      </a:pPr>
                      <a:r>
                        <a:rPr lang="es-MX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5 - Concientizar a los servidores sobre la importancia del uso racional y eficiente de energía y reciclaje de agua, como mecanismos de responsabilidad colectiva frente al impacto ambiental.</a:t>
                      </a:r>
                      <a:endParaRPr lang="es-CO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21881" marR="6163" marT="61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68512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38339" y="5864287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Oficina de Control Interno</a:t>
            </a:r>
          </a:p>
        </p:txBody>
      </p:sp>
    </p:spTree>
    <p:extLst>
      <p:ext uri="{BB962C8B-B14F-4D97-AF65-F5344CB8AC3E}">
        <p14:creationId xmlns:p14="http://schemas.microsoft.com/office/powerpoint/2010/main" val="2258643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-2775"/>
            <a:ext cx="12187071" cy="686077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792628" y="2888699"/>
            <a:ext cx="7129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600" b="1" dirty="0">
                <a:solidFill>
                  <a:schemeClr val="tx2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05235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" y="3617"/>
            <a:ext cx="12187071" cy="686077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99856" y="1893453"/>
            <a:ext cx="795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rgbClr val="132F49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375509" y="425401"/>
            <a:ext cx="970486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3600" b="1" dirty="0">
                <a:solidFill>
                  <a:schemeClr val="tx2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Orden del Día</a:t>
            </a:r>
          </a:p>
          <a:p>
            <a:pPr lvl="0"/>
            <a:endParaRPr lang="es-MX" sz="20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lvl="0"/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1. 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Llamado a lista y verificación del quorum</a:t>
            </a:r>
            <a:endParaRPr lang="es-CO" sz="2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2.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 Lectura y aprobación del orden del día </a:t>
            </a:r>
            <a:endParaRPr lang="es-CO" sz="2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3.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s-ES" sz="2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Aprobación Acta 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No 004 del 4 de octubre 2023 </a:t>
            </a:r>
            <a:endParaRPr lang="es-CO" sz="2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4.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 </a:t>
            </a:r>
            <a:r>
              <a:rPr lang="es-CO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Seguimiento a compromisos acta </a:t>
            </a:r>
            <a:r>
              <a:rPr lang="es-CO" sz="22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No 004 - CICCI</a:t>
            </a:r>
            <a:r>
              <a:rPr lang="es-CO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</a:p>
          <a:p>
            <a:pPr lvl="0"/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5.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 Balance Programa Anual de Auditoria vigencia 2022 - 2023</a:t>
            </a:r>
            <a:endParaRPr lang="es-CO" sz="2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6.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 Informe de Auditorías externas y seguimientos </a:t>
            </a:r>
            <a:endParaRPr lang="es-CO" sz="2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7.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 Informe de seguimiento a riesgos (enero – noviembre 2023)</a:t>
            </a:r>
            <a:endParaRPr lang="es-CO" sz="2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8.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 Evaluación de gestión por dependencias </a:t>
            </a:r>
            <a:endParaRPr lang="es-ES" sz="2200" dirty="0" smtClean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2200" b="1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9</a:t>
            </a:r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.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 Ejecución presupuestal a 30 de noviembre 2023</a:t>
            </a:r>
          </a:p>
          <a:p>
            <a:pPr lvl="0"/>
            <a:endParaRPr lang="es-E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6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" y="-2775"/>
            <a:ext cx="12187071" cy="686077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99856" y="1893453"/>
            <a:ext cx="795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rgbClr val="132F49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22401" y="425401"/>
            <a:ext cx="965797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MX" sz="2400" dirty="0">
              <a:solidFill>
                <a:schemeClr val="tx2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10. 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Informe de Austeridad del Gasto, tercer trimestre 2023 (julio a septiembre)</a:t>
            </a:r>
            <a:endParaRPr lang="es-CO" sz="2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11. 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Presentación al Comité Institucional Coordinador de Control Interno-</a:t>
            </a:r>
            <a:r>
              <a:rPr lang="es-ES" sz="2200" dirty="0" err="1">
                <a:solidFill>
                  <a:schemeClr val="tx2"/>
                </a:solidFill>
                <a:latin typeface="Century Gothic" panose="020B0502020202020204" pitchFamily="34" charset="0"/>
              </a:rPr>
              <a:t>CICCI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, para la revisión y toma de decisiones, con relación a la Dirección de Gestión de Riesgo de Desastres y la Oficina de Planeación y Gestión institucional,  considerando que dentro del Decreto 217 del 2018, Artículo 3 Numeral 5, se otorga a este Comité la función de </a:t>
            </a:r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“Servir de instancia para resolver las diferencias que surjan en el desarrollo del ejercicio de Auditoria Interna, aplicado por la Oficina de control Interno (</a:t>
            </a:r>
            <a:r>
              <a:rPr lang="es-ES" sz="2200" b="1" dirty="0" err="1">
                <a:solidFill>
                  <a:schemeClr val="tx2"/>
                </a:solidFill>
                <a:latin typeface="Century Gothic" panose="020B0502020202020204" pitchFamily="34" charset="0"/>
              </a:rPr>
              <a:t>OCI</a:t>
            </a:r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), a las dependencias de la Administración Municipal”,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 lo anterior por existir diferencias entre el ente auditado y el ente Auditor.  </a:t>
            </a:r>
            <a:endParaRPr lang="es-CO" sz="2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2200" b="1" dirty="0">
                <a:solidFill>
                  <a:schemeClr val="tx2"/>
                </a:solidFill>
                <a:latin typeface="Century Gothic" panose="020B0502020202020204" pitchFamily="34" charset="0"/>
              </a:rPr>
              <a:t>12. </a:t>
            </a:r>
            <a:r>
              <a:rPr lang="es-ES" sz="2200" dirty="0">
                <a:solidFill>
                  <a:schemeClr val="tx2"/>
                </a:solidFill>
                <a:latin typeface="Century Gothic" panose="020B0502020202020204" pitchFamily="34" charset="0"/>
              </a:rPr>
              <a:t>Proposiciones y varios.</a:t>
            </a:r>
            <a:endParaRPr lang="es-CO" sz="22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/>
            <a:endParaRPr lang="es-E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2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" y="10477"/>
            <a:ext cx="12187071" cy="686077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99856" y="1893453"/>
            <a:ext cx="795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rgbClr val="132F49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838061" y="958516"/>
            <a:ext cx="769923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>
                <a:solidFill>
                  <a:schemeClr val="tx2"/>
                </a:solidFill>
                <a:latin typeface="Century Gothic" panose="020B0502020202020204" pitchFamily="34" charset="0"/>
              </a:rPr>
              <a:t>Desarrollo</a:t>
            </a:r>
          </a:p>
          <a:p>
            <a:pPr lvl="0"/>
            <a:endParaRPr lang="es-MX" sz="20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lvl="0"/>
            <a:endParaRPr lang="es-MX" sz="2000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lvl="0"/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1. Llamado a lista y verificación del quorum</a:t>
            </a:r>
            <a:endParaRPr lang="es-CO" sz="2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2. </a:t>
            </a: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Lectura y aprobación </a:t>
            </a:r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del orden del día </a:t>
            </a:r>
            <a:endParaRPr lang="es-CO" sz="2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lvl="0"/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3. </a:t>
            </a:r>
            <a:r>
              <a:rPr lang="es-ES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Aprobación Acta </a:t>
            </a:r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No 004 del 4 de octubre 2023 </a:t>
            </a:r>
            <a:endParaRPr lang="es-CO" sz="2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r>
              <a:rPr lang="es-ES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4. </a:t>
            </a:r>
            <a:r>
              <a:rPr lang="es-CO" sz="2400" dirty="0">
                <a:solidFill>
                  <a:schemeClr val="tx2"/>
                </a:solidFill>
                <a:latin typeface="Century Gothic" panose="020B0502020202020204" pitchFamily="34" charset="0"/>
              </a:rPr>
              <a:t>Seguimiento a compromisos acta </a:t>
            </a:r>
            <a:r>
              <a:rPr lang="es-CO" sz="24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No 004.</a:t>
            </a:r>
            <a:endParaRPr lang="es-CO" sz="24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s-ES" sz="28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" y="-2775"/>
            <a:ext cx="12187071" cy="686077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99856" y="1893453"/>
            <a:ext cx="7952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>
              <a:solidFill>
                <a:srgbClr val="132F49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594023" y="742581"/>
            <a:ext cx="95517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273907" y="2453369"/>
            <a:ext cx="9480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400" b="1" dirty="0">
                <a:solidFill>
                  <a:schemeClr val="tx2"/>
                </a:solidFill>
                <a:latin typeface="Century Gothic" panose="020B0502020202020204" pitchFamily="34" charset="0"/>
              </a:rPr>
              <a:t>10. INFORME DE AUSTERIDAD DEL GASTO, TERCER TRIMESTRE 2023 (JULIO A SEPTIEMBRE)</a:t>
            </a:r>
            <a:endParaRPr lang="es-CO" sz="24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2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03C3489D-2174-4712-963E-5C19FE8C9D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" y="-10210"/>
            <a:ext cx="12187071" cy="6860775"/>
          </a:xfrm>
          <a:prstGeom prst="rect">
            <a:avLst/>
          </a:prstGeom>
        </p:spPr>
      </p:pic>
      <p:sp>
        <p:nvSpPr>
          <p:cNvPr id="29" name="Flecha: hacia abajo 28">
            <a:extLst>
              <a:ext uri="{FF2B5EF4-FFF2-40B4-BE49-F238E27FC236}">
                <a16:creationId xmlns:a16="http://schemas.microsoft.com/office/drawing/2014/main" id="{D8CDEF7A-2974-4014-860A-B7988C9A1976}"/>
              </a:ext>
            </a:extLst>
          </p:cNvPr>
          <p:cNvSpPr/>
          <p:nvPr/>
        </p:nvSpPr>
        <p:spPr>
          <a:xfrm>
            <a:off x="2900052" y="1226032"/>
            <a:ext cx="426831" cy="178137"/>
          </a:xfrm>
          <a:prstGeom prst="downArrow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82DCE9B-1930-45E4-B821-EEC0E8DD9E90}"/>
              </a:ext>
            </a:extLst>
          </p:cNvPr>
          <p:cNvSpPr txBox="1"/>
          <p:nvPr/>
        </p:nvSpPr>
        <p:spPr>
          <a:xfrm>
            <a:off x="1655728" y="774598"/>
            <a:ext cx="2915478" cy="400110"/>
          </a:xfrm>
          <a:prstGeom prst="rect">
            <a:avLst/>
          </a:prstGeom>
          <a:solidFill>
            <a:srgbClr val="F57D05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</a:rPr>
              <a:t>Dependencias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233331B-A65C-49E9-BC10-C4C4EC6A0400}"/>
              </a:ext>
            </a:extLst>
          </p:cNvPr>
          <p:cNvSpPr txBox="1"/>
          <p:nvPr/>
        </p:nvSpPr>
        <p:spPr>
          <a:xfrm>
            <a:off x="425410" y="146348"/>
            <a:ext cx="11346107" cy="400110"/>
          </a:xfrm>
          <a:prstGeom prst="rect">
            <a:avLst/>
          </a:prstGeom>
          <a:solidFill>
            <a:srgbClr val="002060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Política de Austeridad y Eficiencia en el Gasto Público 2023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871C70AF-D6C4-438B-A881-7C15D9252392}"/>
              </a:ext>
            </a:extLst>
          </p:cNvPr>
          <p:cNvSpPr txBox="1"/>
          <p:nvPr/>
        </p:nvSpPr>
        <p:spPr>
          <a:xfrm>
            <a:off x="7554303" y="772175"/>
            <a:ext cx="2915478" cy="400110"/>
          </a:xfrm>
          <a:prstGeom prst="rect">
            <a:avLst/>
          </a:prstGeom>
          <a:solidFill>
            <a:srgbClr val="F57D05"/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Gastos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084" y="1217555"/>
            <a:ext cx="499915" cy="195089"/>
          </a:xfrm>
          <a:prstGeom prst="rect">
            <a:avLst/>
          </a:prstGeom>
          <a:noFill/>
        </p:spPr>
      </p:pic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678310"/>
              </p:ext>
            </p:extLst>
          </p:nvPr>
        </p:nvGraphicFramePr>
        <p:xfrm>
          <a:off x="6347011" y="1455489"/>
          <a:ext cx="5442170" cy="3599070"/>
        </p:xfrm>
        <a:graphic>
          <a:graphicData uri="http://schemas.openxmlformats.org/drawingml/2006/table">
            <a:tbl>
              <a:tblPr/>
              <a:tblGrid>
                <a:gridCol w="343720">
                  <a:extLst>
                    <a:ext uri="{9D8B030D-6E8A-4147-A177-3AD203B41FA5}">
                      <a16:colId xmlns:a16="http://schemas.microsoft.com/office/drawing/2014/main" val="646053917"/>
                    </a:ext>
                  </a:extLst>
                </a:gridCol>
                <a:gridCol w="5098450">
                  <a:extLst>
                    <a:ext uri="{9D8B030D-6E8A-4147-A177-3AD203B41FA5}">
                      <a16:colId xmlns:a16="http://schemas.microsoft.com/office/drawing/2014/main" val="653219671"/>
                    </a:ext>
                  </a:extLst>
                </a:gridCol>
              </a:tblGrid>
              <a:tr h="55306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GASTOS SOMETIDOS A LA POLÍTICA DE AUSTERIDAD Y EFICIENCIA EN EL GASTO PÚBLICO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0619001"/>
                  </a:ext>
                </a:extLst>
              </a:tr>
              <a:tr h="32824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TERCER TRIMESTRE VIGENCIA 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252110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ENERGÍA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3701882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ACUEDUCTO Y ALCANTARILLADO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9055071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ASEO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3989465"/>
                  </a:ext>
                </a:extLst>
              </a:tr>
              <a:tr h="29457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TELÉFONO FIJA (LOCAL, LARGA DISTANCIA, CELULAR)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695505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INTERNET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554266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ELEMENTOS DE ASEO Y CAFETERÍA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5888522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ÚTILES, PAPELERÍA Y FOTOCOPIAS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480025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COMBUSTIBLE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2789745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USO, REPUESTOS Y MANTENIMIENTO DE VEHÍCULOS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726940"/>
                  </a:ext>
                </a:extLst>
              </a:tr>
              <a:tr h="23586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- VIÁTICOS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353900"/>
                  </a:ext>
                </a:extLst>
              </a:tr>
              <a:tr h="300437">
                <a:tc>
                  <a:txBody>
                    <a:bodyPr/>
                    <a:lstStyle/>
                    <a:p>
                      <a:pPr algn="ctr" fontAlgn="ctr"/>
                      <a:endParaRPr lang="es-CO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CO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008270"/>
                  </a:ext>
                </a:extLst>
              </a:tr>
            </a:tbl>
          </a:graphicData>
        </a:graphic>
      </p:graphicFrame>
      <p:sp>
        <p:nvSpPr>
          <p:cNvPr id="10" name="CuadroTexto 9"/>
          <p:cNvSpPr txBox="1"/>
          <p:nvPr/>
        </p:nvSpPr>
        <p:spPr>
          <a:xfrm>
            <a:off x="176867" y="5800119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Oficina de Control Interno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36619"/>
              </p:ext>
            </p:extLst>
          </p:nvPr>
        </p:nvGraphicFramePr>
        <p:xfrm>
          <a:off x="425410" y="1455491"/>
          <a:ext cx="5760237" cy="3808325"/>
        </p:xfrm>
        <a:graphic>
          <a:graphicData uri="http://schemas.openxmlformats.org/drawingml/2006/table">
            <a:tbl>
              <a:tblPr/>
              <a:tblGrid>
                <a:gridCol w="5760237">
                  <a:extLst>
                    <a:ext uri="{9D8B030D-6E8A-4147-A177-3AD203B41FA5}">
                      <a16:colId xmlns:a16="http://schemas.microsoft.com/office/drawing/2014/main" val="2571905818"/>
                    </a:ext>
                  </a:extLst>
                </a:gridCol>
              </a:tblGrid>
              <a:tr h="52083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DEPENDENCIAS INVOLUCRADAS EN EL INFORME DE AUSTERIDAD Y EFICIENCIA EN EL GASTO PÚBLICO</a:t>
                      </a:r>
                    </a:p>
                  </a:txBody>
                  <a:tcPr marL="6840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640458"/>
                  </a:ext>
                </a:extLst>
              </a:tr>
              <a:tr h="35904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Gothic" panose="020B0502020202020204" pitchFamily="34" charset="0"/>
                        </a:rPr>
                        <a:t>TERCER TRIMESTRE VIGENCIA 2023</a:t>
                      </a:r>
                    </a:p>
                  </a:txBody>
                  <a:tcPr marL="6840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741001"/>
                  </a:ext>
                </a:extLst>
              </a:tr>
              <a:tr h="384387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SECRETARÍA GENERAL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079137"/>
                  </a:ext>
                </a:extLst>
              </a:tr>
              <a:tr h="414215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SECRETARÍA DE HACIENDA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70513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SECRETARÍA DE EDUCACION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3727536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SECRETARÍA DE SALUD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726164"/>
                  </a:ext>
                </a:extLst>
              </a:tr>
              <a:tr h="422031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SECRETARÍA DE TRANSITO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3595230"/>
                  </a:ext>
                </a:extLst>
              </a:tr>
              <a:tr h="3605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Char char="-"/>
                        <a:tabLst/>
                        <a:defRPr/>
                      </a:pP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SECRETARÍA DE DESARROLLO ECONOMICO</a:t>
                      </a: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226504"/>
                  </a:ext>
                </a:extLst>
              </a:tr>
              <a:tr h="534446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400"/>
                        <a:buFont typeface="Century Gothic" panose="020B0502020202020204" pitchFamily="34" charset="0"/>
                        <a:buNone/>
                      </a:pPr>
                      <a:endParaRPr lang="es-CO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46225" marR="6840" marT="68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174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22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03C3489D-2174-4712-963E-5C19FE8C9D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" y="11306"/>
            <a:ext cx="12187071" cy="6860775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A233331B-A65C-49E9-BC10-C4C4EC6A0400}"/>
              </a:ext>
            </a:extLst>
          </p:cNvPr>
          <p:cNvSpPr txBox="1"/>
          <p:nvPr/>
        </p:nvSpPr>
        <p:spPr>
          <a:xfrm>
            <a:off x="425409" y="388699"/>
            <a:ext cx="11346107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Comparativo Informe Austeridad del Gasto</a:t>
            </a:r>
          </a:p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3er Trimestre 2022 y 2023</a:t>
            </a:r>
            <a:endParaRPr lang="es-CO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09600" y="5741945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Dependencias Involucradas</a:t>
            </a:r>
          </a:p>
        </p:txBody>
      </p:sp>
      <p:sp>
        <p:nvSpPr>
          <p:cNvPr id="29" name="Flecha abajo 28"/>
          <p:cNvSpPr/>
          <p:nvPr/>
        </p:nvSpPr>
        <p:spPr>
          <a:xfrm>
            <a:off x="21734463" y="8583613"/>
            <a:ext cx="177800" cy="196850"/>
          </a:xfrm>
          <a:prstGeom prst="downArrow">
            <a:avLst/>
          </a:prstGeom>
          <a:solidFill>
            <a:srgbClr val="00B0F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0" name="Flecha abajo 29"/>
          <p:cNvSpPr/>
          <p:nvPr/>
        </p:nvSpPr>
        <p:spPr>
          <a:xfrm>
            <a:off x="21721763" y="8823325"/>
            <a:ext cx="215900" cy="17145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1" name="Flecha abajo 30"/>
          <p:cNvSpPr/>
          <p:nvPr/>
        </p:nvSpPr>
        <p:spPr>
          <a:xfrm>
            <a:off x="21709063" y="9036050"/>
            <a:ext cx="215900" cy="17303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2" name="Flecha abajo 31"/>
          <p:cNvSpPr/>
          <p:nvPr/>
        </p:nvSpPr>
        <p:spPr>
          <a:xfrm>
            <a:off x="21697950" y="10025063"/>
            <a:ext cx="215900" cy="17145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3" name="Flecha abajo 32"/>
          <p:cNvSpPr/>
          <p:nvPr/>
        </p:nvSpPr>
        <p:spPr>
          <a:xfrm>
            <a:off x="21710650" y="10466388"/>
            <a:ext cx="214313" cy="21907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5" name="Flecha arriba 34"/>
          <p:cNvSpPr/>
          <p:nvPr/>
        </p:nvSpPr>
        <p:spPr>
          <a:xfrm>
            <a:off x="21721763" y="9263063"/>
            <a:ext cx="193675" cy="182562"/>
          </a:xfrm>
          <a:prstGeom prst="upArrow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6" name="Flecha arriba 35"/>
          <p:cNvSpPr/>
          <p:nvPr/>
        </p:nvSpPr>
        <p:spPr>
          <a:xfrm>
            <a:off x="21709063" y="9477375"/>
            <a:ext cx="193675" cy="230188"/>
          </a:xfrm>
          <a:prstGeom prst="upArrow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7" name="Flecha arriba 36"/>
          <p:cNvSpPr/>
          <p:nvPr/>
        </p:nvSpPr>
        <p:spPr>
          <a:xfrm>
            <a:off x="21709063" y="9728200"/>
            <a:ext cx="193675" cy="230188"/>
          </a:xfrm>
          <a:prstGeom prst="upArrow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8" name="Flecha arriba 37"/>
          <p:cNvSpPr/>
          <p:nvPr/>
        </p:nvSpPr>
        <p:spPr>
          <a:xfrm>
            <a:off x="21732875" y="10715625"/>
            <a:ext cx="190500" cy="214313"/>
          </a:xfrm>
          <a:prstGeom prst="upArrow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9" name="Flecha abajo 38"/>
          <p:cNvSpPr/>
          <p:nvPr/>
        </p:nvSpPr>
        <p:spPr>
          <a:xfrm>
            <a:off x="21710650" y="10250488"/>
            <a:ext cx="214313" cy="17303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194477"/>
              </p:ext>
            </p:extLst>
          </p:nvPr>
        </p:nvGraphicFramePr>
        <p:xfrm>
          <a:off x="425409" y="1275737"/>
          <a:ext cx="11246639" cy="4152278"/>
        </p:xfrm>
        <a:graphic>
          <a:graphicData uri="http://schemas.openxmlformats.org/drawingml/2006/table">
            <a:tbl>
              <a:tblPr/>
              <a:tblGrid>
                <a:gridCol w="314284">
                  <a:extLst>
                    <a:ext uri="{9D8B030D-6E8A-4147-A177-3AD203B41FA5}">
                      <a16:colId xmlns:a16="http://schemas.microsoft.com/office/drawing/2014/main" val="1840746711"/>
                    </a:ext>
                  </a:extLst>
                </a:gridCol>
                <a:gridCol w="4717641">
                  <a:extLst>
                    <a:ext uri="{9D8B030D-6E8A-4147-A177-3AD203B41FA5}">
                      <a16:colId xmlns:a16="http://schemas.microsoft.com/office/drawing/2014/main" val="2188944535"/>
                    </a:ext>
                  </a:extLst>
                </a:gridCol>
                <a:gridCol w="1855290">
                  <a:extLst>
                    <a:ext uri="{9D8B030D-6E8A-4147-A177-3AD203B41FA5}">
                      <a16:colId xmlns:a16="http://schemas.microsoft.com/office/drawing/2014/main" val="96187838"/>
                    </a:ext>
                  </a:extLst>
                </a:gridCol>
                <a:gridCol w="1855290">
                  <a:extLst>
                    <a:ext uri="{9D8B030D-6E8A-4147-A177-3AD203B41FA5}">
                      <a16:colId xmlns:a16="http://schemas.microsoft.com/office/drawing/2014/main" val="4243866260"/>
                    </a:ext>
                  </a:extLst>
                </a:gridCol>
                <a:gridCol w="1693079">
                  <a:extLst>
                    <a:ext uri="{9D8B030D-6E8A-4147-A177-3AD203B41FA5}">
                      <a16:colId xmlns:a16="http://schemas.microsoft.com/office/drawing/2014/main" val="3734434972"/>
                    </a:ext>
                  </a:extLst>
                </a:gridCol>
                <a:gridCol w="811055">
                  <a:extLst>
                    <a:ext uri="{9D8B030D-6E8A-4147-A177-3AD203B41FA5}">
                      <a16:colId xmlns:a16="http://schemas.microsoft.com/office/drawing/2014/main" val="1495144662"/>
                    </a:ext>
                  </a:extLst>
                </a:gridCol>
              </a:tblGrid>
              <a:tr h="48851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Nº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Concepto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 3º Trimestre 2022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 3º Trimestre 2023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Diferencia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518250"/>
                  </a:ext>
                </a:extLst>
              </a:tr>
              <a:tr h="330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Energía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604.869.944,00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743.760.347,36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138.890.404,00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19%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200774"/>
                  </a:ext>
                </a:extLst>
              </a:tr>
              <a:tr h="330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Acueducto y Alcantarillado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180.707.273,00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188.917.529,61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8.210.256,00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4%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794189"/>
                  </a:ext>
                </a:extLst>
              </a:tr>
              <a:tr h="330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Aseo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56.245.967,00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85.141.332,16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28.895.365,00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34%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611507"/>
                  </a:ext>
                </a:extLst>
              </a:tr>
              <a:tr h="330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Teléfono Fija (Local, Larga Distancia, Celular)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545.153,00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10.095.513,25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9.550.360,00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95%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8341429"/>
                  </a:ext>
                </a:extLst>
              </a:tr>
              <a:tr h="330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Internet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333.161,00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133.833.840,17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133.500.679,00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677967"/>
                  </a:ext>
                </a:extLst>
              </a:tr>
              <a:tr h="330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Elementos de Aseo y Cafetería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53.242.861,00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118.369.441,80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65.126.581,00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55%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0637248"/>
                  </a:ext>
                </a:extLst>
              </a:tr>
              <a:tr h="330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Útiles, Papelería y Fotocopias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111.385.528,00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22.721.031,76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  88.664.496,00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-390%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830827"/>
                  </a:ext>
                </a:extLst>
              </a:tr>
              <a:tr h="330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Combustible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65.785.844,00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49.579.620,83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  16.206.223,00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-33%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05333"/>
                  </a:ext>
                </a:extLst>
              </a:tr>
              <a:tr h="330565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Uso, Repuestos y Mantenimiento de Vehículos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43.532.156,00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71.912.171,20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28.380.015,00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39%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912916"/>
                  </a:ext>
                </a:extLst>
              </a:tr>
              <a:tr h="34433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Viáticos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38.142.057,00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   81.845.873,00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    43.703.816,00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53%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90994"/>
                  </a:ext>
                </a:extLst>
              </a:tr>
              <a:tr h="34433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1.154.789.944,00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1.506.176.701,00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351.386.757,00   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23%</a:t>
                      </a:r>
                    </a:p>
                  </a:txBody>
                  <a:tcPr marL="9491" marR="9491" marT="949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09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20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03C3489D-2174-4712-963E-5C19FE8C9D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" y="11306"/>
            <a:ext cx="12187071" cy="6860775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A233331B-A65C-49E9-BC10-C4C4EC6A0400}"/>
              </a:ext>
            </a:extLst>
          </p:cNvPr>
          <p:cNvSpPr txBox="1"/>
          <p:nvPr/>
        </p:nvSpPr>
        <p:spPr>
          <a:xfrm>
            <a:off x="425409" y="388699"/>
            <a:ext cx="11346107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Comparativo Informe Austeridad del Gasto</a:t>
            </a:r>
          </a:p>
          <a:p>
            <a:pPr lvl="0" algn="ctr"/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2º y 3er </a:t>
            </a:r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Trimestre </a:t>
            </a:r>
            <a:r>
              <a:rPr lang="es-MX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2023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09600" y="5741945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Dependencias Involucradas</a:t>
            </a:r>
          </a:p>
        </p:txBody>
      </p:sp>
      <p:sp>
        <p:nvSpPr>
          <p:cNvPr id="29" name="Flecha abajo 28"/>
          <p:cNvSpPr/>
          <p:nvPr/>
        </p:nvSpPr>
        <p:spPr>
          <a:xfrm>
            <a:off x="21734463" y="8583613"/>
            <a:ext cx="177800" cy="196850"/>
          </a:xfrm>
          <a:prstGeom prst="downArrow">
            <a:avLst/>
          </a:prstGeom>
          <a:solidFill>
            <a:srgbClr val="00B0F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0" name="Flecha abajo 29"/>
          <p:cNvSpPr/>
          <p:nvPr/>
        </p:nvSpPr>
        <p:spPr>
          <a:xfrm>
            <a:off x="21721763" y="8823325"/>
            <a:ext cx="215900" cy="17145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1" name="Flecha abajo 30"/>
          <p:cNvSpPr/>
          <p:nvPr/>
        </p:nvSpPr>
        <p:spPr>
          <a:xfrm>
            <a:off x="21709063" y="9036050"/>
            <a:ext cx="215900" cy="173038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2" name="Flecha abajo 31"/>
          <p:cNvSpPr/>
          <p:nvPr/>
        </p:nvSpPr>
        <p:spPr>
          <a:xfrm>
            <a:off x="21697950" y="10025063"/>
            <a:ext cx="215900" cy="17145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3" name="Flecha abajo 32"/>
          <p:cNvSpPr/>
          <p:nvPr/>
        </p:nvSpPr>
        <p:spPr>
          <a:xfrm>
            <a:off x="21710650" y="10466388"/>
            <a:ext cx="214313" cy="21907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5" name="Flecha arriba 34"/>
          <p:cNvSpPr/>
          <p:nvPr/>
        </p:nvSpPr>
        <p:spPr>
          <a:xfrm>
            <a:off x="21721763" y="9263063"/>
            <a:ext cx="193675" cy="182562"/>
          </a:xfrm>
          <a:prstGeom prst="upArrow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6" name="Flecha arriba 35"/>
          <p:cNvSpPr/>
          <p:nvPr/>
        </p:nvSpPr>
        <p:spPr>
          <a:xfrm>
            <a:off x="21709063" y="9477375"/>
            <a:ext cx="193675" cy="230188"/>
          </a:xfrm>
          <a:prstGeom prst="upArrow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7" name="Flecha arriba 36"/>
          <p:cNvSpPr/>
          <p:nvPr/>
        </p:nvSpPr>
        <p:spPr>
          <a:xfrm>
            <a:off x="21709063" y="9728200"/>
            <a:ext cx="193675" cy="230188"/>
          </a:xfrm>
          <a:prstGeom prst="upArrow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8" name="Flecha arriba 37"/>
          <p:cNvSpPr/>
          <p:nvPr/>
        </p:nvSpPr>
        <p:spPr>
          <a:xfrm>
            <a:off x="21732875" y="10715625"/>
            <a:ext cx="190500" cy="214313"/>
          </a:xfrm>
          <a:prstGeom prst="upArrow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sp>
        <p:nvSpPr>
          <p:cNvPr id="39" name="Flecha abajo 38"/>
          <p:cNvSpPr/>
          <p:nvPr/>
        </p:nvSpPr>
        <p:spPr>
          <a:xfrm>
            <a:off x="21710650" y="10250488"/>
            <a:ext cx="214313" cy="17303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CO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59266"/>
              </p:ext>
            </p:extLst>
          </p:nvPr>
        </p:nvGraphicFramePr>
        <p:xfrm>
          <a:off x="425409" y="1275734"/>
          <a:ext cx="11346107" cy="3852424"/>
        </p:xfrm>
        <a:graphic>
          <a:graphicData uri="http://schemas.openxmlformats.org/drawingml/2006/table">
            <a:tbl>
              <a:tblPr/>
              <a:tblGrid>
                <a:gridCol w="443895">
                  <a:extLst>
                    <a:ext uri="{9D8B030D-6E8A-4147-A177-3AD203B41FA5}">
                      <a16:colId xmlns:a16="http://schemas.microsoft.com/office/drawing/2014/main" val="2342884717"/>
                    </a:ext>
                  </a:extLst>
                </a:gridCol>
                <a:gridCol w="4484063">
                  <a:extLst>
                    <a:ext uri="{9D8B030D-6E8A-4147-A177-3AD203B41FA5}">
                      <a16:colId xmlns:a16="http://schemas.microsoft.com/office/drawing/2014/main" val="2969522148"/>
                    </a:ext>
                  </a:extLst>
                </a:gridCol>
                <a:gridCol w="1870115">
                  <a:extLst>
                    <a:ext uri="{9D8B030D-6E8A-4147-A177-3AD203B41FA5}">
                      <a16:colId xmlns:a16="http://schemas.microsoft.com/office/drawing/2014/main" val="3918861254"/>
                    </a:ext>
                  </a:extLst>
                </a:gridCol>
                <a:gridCol w="1792656">
                  <a:extLst>
                    <a:ext uri="{9D8B030D-6E8A-4147-A177-3AD203B41FA5}">
                      <a16:colId xmlns:a16="http://schemas.microsoft.com/office/drawing/2014/main" val="2954989742"/>
                    </a:ext>
                  </a:extLst>
                </a:gridCol>
                <a:gridCol w="1626669">
                  <a:extLst>
                    <a:ext uri="{9D8B030D-6E8A-4147-A177-3AD203B41FA5}">
                      <a16:colId xmlns:a16="http://schemas.microsoft.com/office/drawing/2014/main" val="2446169702"/>
                    </a:ext>
                  </a:extLst>
                </a:gridCol>
                <a:gridCol w="1128709">
                  <a:extLst>
                    <a:ext uri="{9D8B030D-6E8A-4147-A177-3AD203B41FA5}">
                      <a16:colId xmlns:a16="http://schemas.microsoft.com/office/drawing/2014/main" val="2632952668"/>
                    </a:ext>
                  </a:extLst>
                </a:gridCol>
              </a:tblGrid>
              <a:tr h="52079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 2º Trimestre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 3º Trimestre 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Diferencia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% de Variación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953291"/>
                  </a:ext>
                </a:extLst>
              </a:tr>
              <a:tr h="2743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Energía</a:t>
                      </a:r>
                      <a:endParaRPr lang="es-CO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  808.518.801,24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1.059.191.786,23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250.672.984,99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23,67%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156360"/>
                  </a:ext>
                </a:extLst>
              </a:tr>
              <a:tr h="2743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Acueducto y Alcantarillado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  303.394.393,87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372.939.156,41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69.544.762,54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18,65%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917852"/>
                  </a:ext>
                </a:extLst>
              </a:tr>
              <a:tr h="2743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Aseo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85.809.245,03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113.422.817,21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27.613.572,18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24,35%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648606"/>
                  </a:ext>
                </a:extLst>
              </a:tr>
              <a:tr h="41542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Teléfono </a:t>
                      </a:r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Fija (Local, Larga Distancia, Celular)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4.986.430,71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6.498.890,71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1.512.460,00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23,27%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191071"/>
                  </a:ext>
                </a:extLst>
              </a:tr>
              <a:tr h="2743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Internet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  1.710.854,67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47.725.855,67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46.015.001,00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96,42%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503548"/>
                  </a:ext>
                </a:extLst>
              </a:tr>
              <a:tr h="2743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Elementos de Aseo y </a:t>
                      </a:r>
                      <a:r>
                        <a:rPr lang="es-MX" sz="1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Cafetería</a:t>
                      </a:r>
                      <a:endParaRPr lang="es-MX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36.813.731,65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133.877.181,58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97.063.449,93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72,50%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422027"/>
                  </a:ext>
                </a:extLst>
              </a:tr>
              <a:tr h="2743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Útiles, </a:t>
                      </a:r>
                      <a:r>
                        <a:rPr lang="es-CO" sz="1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Papelería </a:t>
                      </a:r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y Fotocopias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88.899.250,07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95.711.879,95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6.812.629,88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7,12%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930156"/>
                  </a:ext>
                </a:extLst>
              </a:tr>
              <a:tr h="2743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Combustible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31.293.538,88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48.619.220,69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17.325.681,81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35,64%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84509"/>
                  </a:ext>
                </a:extLst>
              </a:tr>
              <a:tr h="4192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s-CO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Uso, Repuestos y Mantenimiento de </a:t>
                      </a:r>
                      <a:r>
                        <a:rPr lang="es-MX" sz="1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Vehículos</a:t>
                      </a:r>
                      <a:endParaRPr lang="es-MX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  120.208.358,20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167.144.085,20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46.935.727,00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28,08%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095100"/>
                  </a:ext>
                </a:extLst>
              </a:tr>
              <a:tr h="2743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  <a:endParaRPr lang="es-CO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Viáticos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    32.682.457,50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 34.112.286,50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        1.429.829,00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4,19%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312819"/>
                  </a:ext>
                </a:extLst>
              </a:tr>
              <a:tr h="30180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      1.514.317.061,82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  2.079.243.160,15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    564.926.098,33 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27,17%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825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8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n 24">
            <a:extLst>
              <a:ext uri="{FF2B5EF4-FFF2-40B4-BE49-F238E27FC236}">
                <a16:creationId xmlns:a16="http://schemas.microsoft.com/office/drawing/2014/main" id="{03C3489D-2174-4712-963E-5C19FE8C9D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" y="-9254"/>
            <a:ext cx="12187071" cy="6860775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A233331B-A65C-49E9-BC10-C4C4EC6A0400}"/>
              </a:ext>
            </a:extLst>
          </p:cNvPr>
          <p:cNvSpPr txBox="1"/>
          <p:nvPr/>
        </p:nvSpPr>
        <p:spPr>
          <a:xfrm>
            <a:off x="425410" y="307195"/>
            <a:ext cx="11346107" cy="7078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3333CC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Austeridad del Gasto</a:t>
            </a:r>
          </a:p>
          <a:p>
            <a:pPr lvl="0" algn="ctr"/>
            <a:r>
              <a:rPr lang="es-MX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Comparativo 1° 2° y 3° Trimestre 2023</a:t>
            </a:r>
            <a:endParaRPr lang="es-CO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57907" y="5801332"/>
            <a:ext cx="3241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solidFill>
                  <a:srgbClr val="153553"/>
                </a:solidFill>
                <a:latin typeface="Century Gothic" panose="020B0502020202020204" pitchFamily="34" charset="0"/>
              </a:rPr>
              <a:t>Fuente: </a:t>
            </a:r>
            <a:r>
              <a:rPr lang="es-CO" sz="1200" dirty="0">
                <a:solidFill>
                  <a:srgbClr val="153553"/>
                </a:solidFill>
                <a:latin typeface="Century Gothic" panose="020B0502020202020204" pitchFamily="34" charset="0"/>
              </a:rPr>
              <a:t>Dependencias Involucradas</a:t>
            </a:r>
          </a:p>
        </p:txBody>
      </p:sp>
      <p:sp>
        <p:nvSpPr>
          <p:cNvPr id="9" name="Flecha arriba 8"/>
          <p:cNvSpPr/>
          <p:nvPr/>
        </p:nvSpPr>
        <p:spPr>
          <a:xfrm>
            <a:off x="5622925" y="5976938"/>
            <a:ext cx="0" cy="492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/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351874"/>
              </p:ext>
            </p:extLst>
          </p:nvPr>
        </p:nvGraphicFramePr>
        <p:xfrm>
          <a:off x="425410" y="1145255"/>
          <a:ext cx="11346109" cy="4079301"/>
        </p:xfrm>
        <a:graphic>
          <a:graphicData uri="http://schemas.openxmlformats.org/drawingml/2006/table">
            <a:tbl>
              <a:tblPr/>
              <a:tblGrid>
                <a:gridCol w="428654">
                  <a:extLst>
                    <a:ext uri="{9D8B030D-6E8A-4147-A177-3AD203B41FA5}">
                      <a16:colId xmlns:a16="http://schemas.microsoft.com/office/drawing/2014/main" val="3446261154"/>
                    </a:ext>
                  </a:extLst>
                </a:gridCol>
                <a:gridCol w="4106612">
                  <a:extLst>
                    <a:ext uri="{9D8B030D-6E8A-4147-A177-3AD203B41FA5}">
                      <a16:colId xmlns:a16="http://schemas.microsoft.com/office/drawing/2014/main" val="1881175874"/>
                    </a:ext>
                  </a:extLst>
                </a:gridCol>
                <a:gridCol w="1714617">
                  <a:extLst>
                    <a:ext uri="{9D8B030D-6E8A-4147-A177-3AD203B41FA5}">
                      <a16:colId xmlns:a16="http://schemas.microsoft.com/office/drawing/2014/main" val="847121412"/>
                    </a:ext>
                  </a:extLst>
                </a:gridCol>
                <a:gridCol w="1698742">
                  <a:extLst>
                    <a:ext uri="{9D8B030D-6E8A-4147-A177-3AD203B41FA5}">
                      <a16:colId xmlns:a16="http://schemas.microsoft.com/office/drawing/2014/main" val="499073589"/>
                    </a:ext>
                  </a:extLst>
                </a:gridCol>
                <a:gridCol w="1698742">
                  <a:extLst>
                    <a:ext uri="{9D8B030D-6E8A-4147-A177-3AD203B41FA5}">
                      <a16:colId xmlns:a16="http://schemas.microsoft.com/office/drawing/2014/main" val="2480507849"/>
                    </a:ext>
                  </a:extLst>
                </a:gridCol>
                <a:gridCol w="1698742">
                  <a:extLst>
                    <a:ext uri="{9D8B030D-6E8A-4147-A177-3AD203B41FA5}">
                      <a16:colId xmlns:a16="http://schemas.microsoft.com/office/drawing/2014/main" val="318878153"/>
                    </a:ext>
                  </a:extLst>
                </a:gridCol>
              </a:tblGrid>
              <a:tr h="51174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Nº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1er. Trimestre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2do. Trimestre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3er. Trimestre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584124"/>
                  </a:ext>
                </a:extLst>
              </a:tr>
              <a:tr h="2924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Energía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635.453.265,84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808.518.801,24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743.760.347,36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2.187.732.414,44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1898124"/>
                  </a:ext>
                </a:extLst>
              </a:tr>
              <a:tr h="2924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Acueducto y Alcantarillado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162.028.521,14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303.394.393,87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188.917.529,61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654.340.444,62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573981"/>
                  </a:ext>
                </a:extLst>
              </a:tr>
              <a:tr h="2924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Aseo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83.955.597,42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85.809.245,03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85.141.332,16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254.906.174,61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090767"/>
                  </a:ext>
                </a:extLst>
              </a:tr>
              <a:tr h="46787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Teléfono Fija (Local, Larga Distancia, Celular)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9.736.664,21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4.986.430,71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10.095.513,25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24.818.608,17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349506"/>
                  </a:ext>
                </a:extLst>
              </a:tr>
              <a:tr h="2924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Internet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5.298.555,00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1.710.854,67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133.833.840,17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140.843.249,84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690256"/>
                  </a:ext>
                </a:extLst>
              </a:tr>
              <a:tr h="2924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Elementos de Aseo y Cafetería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29.743.948,48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56.021.270,72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118.369.441,80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204.134.661,00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657016"/>
                  </a:ext>
                </a:extLst>
              </a:tr>
              <a:tr h="2924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Útiles, Papelería y Fotocopias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120.175.860,46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88.899.250,07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22.721.031,76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231.796.142,29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5920999"/>
                  </a:ext>
                </a:extLst>
              </a:tr>
              <a:tr h="2924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Combustible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35.756.062,00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31.293.538,88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49.579.620,83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116.629.221,71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346972"/>
                  </a:ext>
                </a:extLst>
              </a:tr>
              <a:tr h="46787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Uso, Repuestos y Mantenimiento de Vehículos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136.630.930,51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120.208.358,20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71.912.171,20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328.751.459,91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658175"/>
                  </a:ext>
                </a:extLst>
              </a:tr>
              <a:tr h="29242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Viáticos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23.967.634,00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0,00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81.845.873,00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105.813.507,00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190471"/>
                  </a:ext>
                </a:extLst>
              </a:tr>
              <a:tr h="29242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s-CO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1.242.747.039,06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1.500.842.143,39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1.506.176.701,14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4.249.765.883,59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571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49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5843</TotalTime>
  <Words>1476</Words>
  <Application>Microsoft Office PowerPoint</Application>
  <PresentationFormat>Panorámica</PresentationFormat>
  <Paragraphs>309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FRANCISCO CASTILLO</cp:lastModifiedBy>
  <cp:revision>632</cp:revision>
  <dcterms:created xsi:type="dcterms:W3CDTF">2020-01-30T18:54:39Z</dcterms:created>
  <dcterms:modified xsi:type="dcterms:W3CDTF">2023-12-27T22:34:10Z</dcterms:modified>
</cp:coreProperties>
</file>